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65"/>
  </p:notesMasterIdLst>
  <p:sldIdLst>
    <p:sldId id="256" r:id="rId2"/>
    <p:sldId id="259" r:id="rId3"/>
    <p:sldId id="258" r:id="rId4"/>
    <p:sldId id="257" r:id="rId5"/>
    <p:sldId id="260" r:id="rId6"/>
    <p:sldId id="261" r:id="rId7"/>
    <p:sldId id="262" r:id="rId8"/>
    <p:sldId id="268" r:id="rId9"/>
    <p:sldId id="267" r:id="rId10"/>
    <p:sldId id="265" r:id="rId11"/>
    <p:sldId id="266" r:id="rId12"/>
    <p:sldId id="270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76" r:id="rId22"/>
    <p:sldId id="280" r:id="rId23"/>
    <p:sldId id="274" r:id="rId24"/>
    <p:sldId id="269" r:id="rId25"/>
    <p:sldId id="281" r:id="rId26"/>
    <p:sldId id="284" r:id="rId27"/>
    <p:sldId id="283" r:id="rId28"/>
    <p:sldId id="273" r:id="rId29"/>
    <p:sldId id="289" r:id="rId30"/>
    <p:sldId id="299" r:id="rId31"/>
    <p:sldId id="298" r:id="rId32"/>
    <p:sldId id="300" r:id="rId33"/>
    <p:sldId id="301" r:id="rId34"/>
    <p:sldId id="302" r:id="rId35"/>
    <p:sldId id="303" r:id="rId36"/>
    <p:sldId id="311" r:id="rId37"/>
    <p:sldId id="304" r:id="rId38"/>
    <p:sldId id="305" r:id="rId39"/>
    <p:sldId id="306" r:id="rId40"/>
    <p:sldId id="307" r:id="rId41"/>
    <p:sldId id="308" r:id="rId42"/>
    <p:sldId id="313" r:id="rId43"/>
    <p:sldId id="319" r:id="rId44"/>
    <p:sldId id="316" r:id="rId45"/>
    <p:sldId id="314" r:id="rId46"/>
    <p:sldId id="315" r:id="rId47"/>
    <p:sldId id="331" r:id="rId48"/>
    <p:sldId id="320" r:id="rId49"/>
    <p:sldId id="321" r:id="rId50"/>
    <p:sldId id="318" r:id="rId51"/>
    <p:sldId id="323" r:id="rId52"/>
    <p:sldId id="332" r:id="rId53"/>
    <p:sldId id="333" r:id="rId54"/>
    <p:sldId id="334" r:id="rId55"/>
    <p:sldId id="335" r:id="rId56"/>
    <p:sldId id="324" r:id="rId57"/>
    <p:sldId id="322" r:id="rId58"/>
    <p:sldId id="326" r:id="rId59"/>
    <p:sldId id="327" r:id="rId60"/>
    <p:sldId id="328" r:id="rId61"/>
    <p:sldId id="329" r:id="rId62"/>
    <p:sldId id="330" r:id="rId63"/>
    <p:sldId id="310" r:id="rId64"/>
  </p:sldIdLst>
  <p:sldSz cx="9144000" cy="5143500" type="screen16x9"/>
  <p:notesSz cx="6858000" cy="9144000"/>
  <p:defaultTextStyle>
    <a:defPPr>
      <a:defRPr lang="zh-TW"/>
    </a:defPPr>
    <a:lvl1pPr marL="0" algn="l" defTabSz="102393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511965" algn="l" defTabSz="102393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1023931" algn="l" defTabSz="102393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535894" algn="l" defTabSz="102393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2047859" algn="l" defTabSz="102393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559825" algn="l" defTabSz="102393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3071789" algn="l" defTabSz="102393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583753" algn="l" defTabSz="102393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4095719" algn="l" defTabSz="1023931" rtl="0" eaLnBrk="1" latinLnBrk="0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無樣式、表格格線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佈景主題樣式 1 - 輔色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淺色樣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EBBBCC-DAD2-459C-BE2E-F6DE35CF9A28}" styleName="深色樣式 2 - 輔色 3/輔色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深色樣式 2 - 輔色 5/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16DA210-FB5B-4158-B5E0-FEB733F419BA}" styleName="淺色樣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927" autoAdjust="0"/>
  </p:normalViewPr>
  <p:slideViewPr>
    <p:cSldViewPr snapToObjects="1">
      <p:cViewPr varScale="1">
        <p:scale>
          <a:sx n="99" d="100"/>
          <a:sy n="99" d="100"/>
        </p:scale>
        <p:origin x="-960" y="-77"/>
      </p:cViewPr>
      <p:guideLst>
        <p:guide orient="horz" pos="1621"/>
        <p:guide pos="2880"/>
      </p:guideLst>
    </p:cSldViewPr>
  </p:slid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10" cy="7201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F5B35B-E88D-49D2-89D2-4619C1D025A8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313A94-6D78-4061-832F-300A74F4ED8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372510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02393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511965" algn="l" defTabSz="102393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1023931" algn="l" defTabSz="102393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535894" algn="l" defTabSz="102393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2047859" algn="l" defTabSz="102393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559825" algn="l" defTabSz="102393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3071789" algn="l" defTabSz="102393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583753" algn="l" defTabSz="102393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4095719" algn="l" defTabSz="1023931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13A94-6D78-4061-832F-300A74F4ED8D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8855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13A94-6D78-4061-832F-300A74F4ED8D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5738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13A94-6D78-4061-832F-300A74F4ED8D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01489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Q:</a:t>
            </a:r>
            <a:r>
              <a:rPr lang="zh-TW" altLang="en-US" dirty="0" smtClean="0"/>
              <a:t>地圖行進路線準確度</a:t>
            </a:r>
            <a:r>
              <a:rPr lang="en-US" altLang="zh-TW" dirty="0" smtClean="0"/>
              <a:t>?</a:t>
            </a:r>
            <a:r>
              <a:rPr lang="zh-TW" altLang="en-US" dirty="0" smtClean="0"/>
              <a:t>避障偵測及自製地圖節點</a:t>
            </a:r>
            <a:r>
              <a:rPr lang="en-US" altLang="zh-TW" dirty="0" smtClean="0"/>
              <a:t>?</a:t>
            </a:r>
          </a:p>
          <a:p>
            <a:pPr marL="0" marR="0" indent="0" algn="l" defTabSz="9143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TW" dirty="0" smtClean="0"/>
              <a:t>Q:WIFI</a:t>
            </a:r>
            <a:r>
              <a:rPr lang="zh-TW" altLang="en-US" dirty="0" smtClean="0"/>
              <a:t>操控自走車，如何正確傳遞資料及控制</a:t>
            </a:r>
            <a:r>
              <a:rPr lang="en-US" altLang="zh-TW" smtClean="0"/>
              <a:t>?</a:t>
            </a:r>
            <a:endParaRPr lang="en-US" altLang="zh-TW" dirty="0" smtClean="0"/>
          </a:p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13A94-6D78-4061-832F-300A74F4ED8D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231101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 smtClean="0">
                <a:latin typeface="標楷體" pitchFamily="65" charset="-120"/>
                <a:ea typeface="標楷體" pitchFamily="65" charset="-120"/>
              </a:rPr>
              <a:t>虛擬</a:t>
            </a:r>
            <a:r>
              <a:rPr lang="en-US" altLang="zh-TW" sz="1200" dirty="0" smtClean="0">
                <a:latin typeface="標楷體" pitchFamily="65" charset="-120"/>
                <a:ea typeface="標楷體" pitchFamily="65" charset="-120"/>
              </a:rPr>
              <a:t>DOM</a:t>
            </a:r>
            <a:r>
              <a:rPr lang="zh-TW" altLang="en-US" sz="1200" dirty="0" smtClean="0">
                <a:latin typeface="標楷體" pitchFamily="65" charset="-120"/>
                <a:ea typeface="標楷體" pitchFamily="65" charset="-120"/>
              </a:rPr>
              <a:t>主要是解決</a:t>
            </a:r>
            <a:r>
              <a:rPr lang="en-US" altLang="zh-TW" sz="1200" dirty="0" smtClean="0">
                <a:latin typeface="標楷體" pitchFamily="65" charset="-120"/>
                <a:ea typeface="標楷體" pitchFamily="65" charset="-120"/>
              </a:rPr>
              <a:t>Web</a:t>
            </a:r>
            <a:r>
              <a:rPr lang="zh-TW" altLang="en-US" sz="1200" dirty="0" smtClean="0">
                <a:latin typeface="標楷體" pitchFamily="65" charset="-120"/>
                <a:ea typeface="標楷體" pitchFamily="65" charset="-120"/>
              </a:rPr>
              <a:t>的一個性能瓶頸問題，類似</a:t>
            </a:r>
            <a:r>
              <a:rPr lang="en-US" altLang="zh-TW" sz="1200" dirty="0" err="1" smtClean="0">
                <a:latin typeface="標楷體" pitchFamily="65" charset="-120"/>
                <a:ea typeface="標楷體" pitchFamily="65" charset="-120"/>
              </a:rPr>
              <a:t>cordova</a:t>
            </a:r>
            <a:r>
              <a:rPr lang="zh-TW" altLang="en-US" sz="1200" dirty="0" smtClean="0">
                <a:latin typeface="標楷體" pitchFamily="65" charset="-120"/>
                <a:ea typeface="標楷體" pitchFamily="65" charset="-120"/>
              </a:rPr>
              <a:t>之類的跨平台解決方案性能瓶頸就在</a:t>
            </a:r>
            <a:r>
              <a:rPr lang="en-US" altLang="zh-TW" sz="1200" dirty="0" smtClean="0">
                <a:latin typeface="標楷體" pitchFamily="65" charset="-120"/>
                <a:ea typeface="標楷體" pitchFamily="65" charset="-120"/>
              </a:rPr>
              <a:t>DOM</a:t>
            </a:r>
            <a:r>
              <a:rPr lang="zh-TW" altLang="en-US" sz="1200" dirty="0" smtClean="0">
                <a:latin typeface="標楷體" pitchFamily="65" charset="-120"/>
                <a:ea typeface="標楷體" pitchFamily="65" charset="-120"/>
              </a:rPr>
              <a:t>上，虛擬</a:t>
            </a:r>
            <a:r>
              <a:rPr lang="en-US" altLang="zh-TW" sz="1200" dirty="0" smtClean="0">
                <a:latin typeface="標楷體" pitchFamily="65" charset="-120"/>
                <a:ea typeface="標楷體" pitchFamily="65" charset="-120"/>
              </a:rPr>
              <a:t>DOM</a:t>
            </a:r>
            <a:r>
              <a:rPr lang="zh-TW" altLang="en-US" sz="1200" dirty="0" smtClean="0">
                <a:latin typeface="標楷體" pitchFamily="65" charset="-120"/>
                <a:ea typeface="標楷體" pitchFamily="65" charset="-120"/>
              </a:rPr>
              <a:t>就是當</a:t>
            </a:r>
            <a:r>
              <a:rPr lang="en-US" altLang="zh-TW" sz="1200" dirty="0" smtClean="0">
                <a:latin typeface="標楷體" pitchFamily="65" charset="-120"/>
                <a:ea typeface="標楷體" pitchFamily="65" charset="-120"/>
              </a:rPr>
              <a:t>DOM</a:t>
            </a:r>
            <a:r>
              <a:rPr lang="zh-TW" altLang="en-US" sz="1200" dirty="0" smtClean="0">
                <a:latin typeface="標楷體" pitchFamily="65" charset="-120"/>
                <a:ea typeface="標楷體" pitchFamily="65" charset="-120"/>
              </a:rPr>
              <a:t>有更改的時候在進行</a:t>
            </a:r>
            <a:r>
              <a:rPr lang="en-US" altLang="zh-TW" sz="1200" dirty="0" smtClean="0">
                <a:latin typeface="標楷體" pitchFamily="65" charset="-120"/>
                <a:ea typeface="標楷體" pitchFamily="65" charset="-120"/>
              </a:rPr>
              <a:t>DOM</a:t>
            </a:r>
            <a:r>
              <a:rPr lang="zh-TW" altLang="en-US" sz="1200" dirty="0" smtClean="0">
                <a:latin typeface="標楷體" pitchFamily="65" charset="-120"/>
                <a:ea typeface="標楷體" pitchFamily="65" charset="-120"/>
              </a:rPr>
              <a:t>渲染，可以有效地減少</a:t>
            </a:r>
            <a:r>
              <a:rPr lang="en-US" altLang="zh-TW" sz="1200" dirty="0" smtClean="0">
                <a:latin typeface="標楷體" pitchFamily="65" charset="-120"/>
                <a:ea typeface="標楷體" pitchFamily="65" charset="-120"/>
              </a:rPr>
              <a:t>DOM</a:t>
            </a:r>
            <a:r>
              <a:rPr lang="zh-TW" altLang="en-US" sz="1200" dirty="0" smtClean="0">
                <a:latin typeface="標楷體" pitchFamily="65" charset="-120"/>
                <a:ea typeface="標楷體" pitchFamily="65" charset="-120"/>
              </a:rPr>
              <a:t>渲染次數，解決這個性能問題。</a:t>
            </a:r>
            <a:endParaRPr lang="en-US" altLang="zh-TW" sz="1200" dirty="0" smtClean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1200" dirty="0" smtClean="0">
                <a:latin typeface="標楷體" pitchFamily="65" charset="-120"/>
                <a:ea typeface="標楷體" pitchFamily="65" charset="-120"/>
              </a:rPr>
              <a:t>效能接近原生</a:t>
            </a:r>
            <a:endParaRPr lang="en-US" altLang="zh-TW" sz="1200" dirty="0" smtClean="0">
              <a:latin typeface="標楷體" pitchFamily="65" charset="-120"/>
              <a:ea typeface="標楷體" pitchFamily="65" charset="-120"/>
            </a:endParaRPr>
          </a:p>
          <a:p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313A94-6D78-4061-832F-300A74F4ED8D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219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3" y="1428760"/>
            <a:ext cx="7543800" cy="1945481"/>
          </a:xfrm>
        </p:spPr>
        <p:txBody>
          <a:bodyPr anchor="b"/>
          <a:lstStyle>
            <a:lvl1pPr>
              <a:defRPr sz="74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1" y="3429000"/>
            <a:ext cx="6461760" cy="800100"/>
          </a:xfrm>
        </p:spPr>
        <p:txBody>
          <a:bodyPr anchor="t">
            <a:normAutofit/>
          </a:bodyPr>
          <a:lstStyle>
            <a:lvl1pPr marL="0" indent="0" algn="l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1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239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3589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47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598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717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8375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957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1" y="205984"/>
            <a:ext cx="1752601" cy="4388645"/>
          </a:xfrm>
        </p:spPr>
        <p:txBody>
          <a:bodyPr vert="eaVert" anchor="b" anchorCtr="0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2" y="205984"/>
            <a:ext cx="6019801" cy="438864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27" y="4114802"/>
            <a:ext cx="7659687" cy="876300"/>
          </a:xfrm>
        </p:spPr>
        <p:txBody>
          <a:bodyPr anchor="t"/>
          <a:lstStyle>
            <a:lvl1pPr algn="l">
              <a:defRPr sz="4000" b="0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27" y="2889650"/>
            <a:ext cx="6135687" cy="1225154"/>
          </a:xfrm>
        </p:spPr>
        <p:txBody>
          <a:bodyPr anchor="b"/>
          <a:lstStyle>
            <a:lvl1pPr marL="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1pPr>
            <a:lvl2pPr marL="511965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1023931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535894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4pPr>
            <a:lvl5pPr marL="204785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5pPr>
            <a:lvl6pPr marL="2559825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6pPr>
            <a:lvl7pPr marL="307178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7pPr>
            <a:lvl8pPr marL="3583753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8pPr>
            <a:lvl9pPr marL="4095719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2" y="1152144"/>
            <a:ext cx="3657600" cy="344271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9600" y="1152144"/>
            <a:ext cx="3657600" cy="3442716"/>
          </a:xfrm>
        </p:spPr>
        <p:txBody>
          <a:bodyPr/>
          <a:lstStyle>
            <a:lvl1pPr>
              <a:defRPr sz="3200"/>
            </a:lvl1pPr>
            <a:lvl2pPr>
              <a:defRPr sz="2700"/>
            </a:lvl2pPr>
            <a:lvl3pPr>
              <a:defRPr sz="23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2" y="1151336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300" b="1">
                <a:solidFill>
                  <a:schemeClr val="tx2"/>
                </a:solidFill>
              </a:defRPr>
            </a:lvl1pPr>
            <a:lvl2pPr marL="511965" indent="0">
              <a:buNone/>
              <a:defRPr sz="2300" b="1"/>
            </a:lvl2pPr>
            <a:lvl3pPr marL="1023931" indent="0">
              <a:buNone/>
              <a:defRPr sz="2000" b="1"/>
            </a:lvl3pPr>
            <a:lvl4pPr marL="1535894" indent="0">
              <a:buNone/>
              <a:defRPr sz="1800" b="1"/>
            </a:lvl4pPr>
            <a:lvl5pPr marL="2047859" indent="0">
              <a:buNone/>
              <a:defRPr sz="1800" b="1"/>
            </a:lvl5pPr>
            <a:lvl6pPr marL="2559825" indent="0">
              <a:buNone/>
              <a:defRPr sz="1800" b="1"/>
            </a:lvl6pPr>
            <a:lvl7pPr marL="3071789" indent="0">
              <a:buNone/>
              <a:defRPr sz="1800" b="1"/>
            </a:lvl7pPr>
            <a:lvl8pPr marL="3583753" indent="0">
              <a:buNone/>
              <a:defRPr sz="1800" b="1"/>
            </a:lvl8pPr>
            <a:lvl9pPr marL="4095719" indent="0">
              <a:buNone/>
              <a:defRPr sz="18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3657600" cy="2963466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19600" y="1151336"/>
            <a:ext cx="3657600" cy="479822"/>
          </a:xfrm>
        </p:spPr>
        <p:txBody>
          <a:bodyPr anchor="b">
            <a:noAutofit/>
          </a:bodyPr>
          <a:lstStyle>
            <a:lvl1pPr marL="0" indent="0" algn="ctr">
              <a:buNone/>
              <a:defRPr sz="2300" b="1">
                <a:solidFill>
                  <a:schemeClr val="tx2"/>
                </a:solidFill>
              </a:defRPr>
            </a:lvl1pPr>
            <a:lvl2pPr marL="511965" indent="0">
              <a:buNone/>
              <a:defRPr sz="2300" b="1"/>
            </a:lvl2pPr>
            <a:lvl3pPr marL="1023931" indent="0">
              <a:buNone/>
              <a:defRPr sz="2000" b="1"/>
            </a:lvl3pPr>
            <a:lvl4pPr marL="1535894" indent="0">
              <a:buNone/>
              <a:defRPr sz="1800" b="1"/>
            </a:lvl4pPr>
            <a:lvl5pPr marL="2047859" indent="0">
              <a:buNone/>
              <a:defRPr sz="1800" b="1"/>
            </a:lvl5pPr>
            <a:lvl6pPr marL="2559825" indent="0">
              <a:buNone/>
              <a:defRPr sz="1800" b="1"/>
            </a:lvl6pPr>
            <a:lvl7pPr marL="3071789" indent="0">
              <a:buNone/>
              <a:defRPr sz="1800" b="1"/>
            </a:lvl7pPr>
            <a:lvl8pPr marL="3583753" indent="0">
              <a:buNone/>
              <a:defRPr sz="1800" b="1"/>
            </a:lvl8pPr>
            <a:lvl9pPr marL="4095719" indent="0">
              <a:buNone/>
              <a:defRPr sz="1800" b="1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19600" y="1631156"/>
            <a:ext cx="3657600" cy="2963466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4" y="4121658"/>
            <a:ext cx="7772401" cy="445770"/>
          </a:xfrm>
        </p:spPr>
        <p:txBody>
          <a:bodyPr anchor="b"/>
          <a:lstStyle>
            <a:lvl1pPr algn="ctr">
              <a:defRPr sz="2400" b="1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4812" y="4572001"/>
            <a:ext cx="7772402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511965" indent="0">
              <a:buNone/>
              <a:defRPr sz="1300"/>
            </a:lvl2pPr>
            <a:lvl3pPr marL="1023931" indent="0">
              <a:buNone/>
              <a:defRPr sz="1100"/>
            </a:lvl3pPr>
            <a:lvl4pPr marL="1535894" indent="0">
              <a:buNone/>
              <a:defRPr sz="1000"/>
            </a:lvl4pPr>
            <a:lvl5pPr marL="2047859" indent="0">
              <a:buNone/>
              <a:defRPr sz="1000"/>
            </a:lvl5pPr>
            <a:lvl6pPr marL="2559825" indent="0">
              <a:buNone/>
              <a:defRPr sz="1000"/>
            </a:lvl6pPr>
            <a:lvl7pPr marL="3071789" indent="0">
              <a:buNone/>
              <a:defRPr sz="1000"/>
            </a:lvl7pPr>
            <a:lvl8pPr marL="3583753" indent="0">
              <a:buNone/>
              <a:defRPr sz="1000"/>
            </a:lvl8pPr>
            <a:lvl9pPr marL="4095719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04800" y="285750"/>
            <a:ext cx="7772401" cy="3707130"/>
          </a:xfrm>
        </p:spPr>
        <p:txBody>
          <a:bodyPr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754" y="4121461"/>
            <a:ext cx="7772401" cy="445970"/>
          </a:xfrm>
        </p:spPr>
        <p:txBody>
          <a:bodyPr anchor="b"/>
          <a:lstStyle>
            <a:lvl1pPr algn="ctr">
              <a:defRPr sz="24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" y="1"/>
            <a:ext cx="8458200" cy="4114799"/>
          </a:xfrm>
        </p:spPr>
        <p:txBody>
          <a:bodyPr/>
          <a:lstStyle>
            <a:lvl1pPr marL="0" indent="0">
              <a:buNone/>
              <a:defRPr sz="3600"/>
            </a:lvl1pPr>
            <a:lvl2pPr marL="511965" indent="0">
              <a:buNone/>
              <a:defRPr sz="3200"/>
            </a:lvl2pPr>
            <a:lvl3pPr marL="1023931" indent="0">
              <a:buNone/>
              <a:defRPr sz="2700"/>
            </a:lvl3pPr>
            <a:lvl4pPr marL="1535894" indent="0">
              <a:buNone/>
              <a:defRPr sz="2300"/>
            </a:lvl4pPr>
            <a:lvl5pPr marL="2047859" indent="0">
              <a:buNone/>
              <a:defRPr sz="2300"/>
            </a:lvl5pPr>
            <a:lvl6pPr marL="2559825" indent="0">
              <a:buNone/>
              <a:defRPr sz="2300"/>
            </a:lvl6pPr>
            <a:lvl7pPr marL="3071789" indent="0">
              <a:buNone/>
              <a:defRPr sz="2300"/>
            </a:lvl7pPr>
            <a:lvl8pPr marL="3583753" indent="0">
              <a:buNone/>
              <a:defRPr sz="2300"/>
            </a:lvl8pPr>
            <a:lvl9pPr marL="4095719" indent="0">
              <a:buNone/>
              <a:defRPr sz="23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1754" y="4572002"/>
            <a:ext cx="7772401" cy="459486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511965" indent="0">
              <a:buNone/>
              <a:defRPr sz="1300"/>
            </a:lvl2pPr>
            <a:lvl3pPr marL="1023931" indent="0">
              <a:buNone/>
              <a:defRPr sz="1100"/>
            </a:lvl3pPr>
            <a:lvl4pPr marL="1535894" indent="0">
              <a:buNone/>
              <a:defRPr sz="1000"/>
            </a:lvl4pPr>
            <a:lvl5pPr marL="2047859" indent="0">
              <a:buNone/>
              <a:defRPr sz="1000"/>
            </a:lvl5pPr>
            <a:lvl6pPr marL="2559825" indent="0">
              <a:buNone/>
              <a:defRPr sz="1000"/>
            </a:lvl6pPr>
            <a:lvl7pPr marL="3071789" indent="0">
              <a:buNone/>
              <a:defRPr sz="1000"/>
            </a:lvl7pPr>
            <a:lvl8pPr marL="3583753" indent="0">
              <a:buNone/>
              <a:defRPr sz="1000"/>
            </a:lvl8pPr>
            <a:lvl9pPr marL="4095719" indent="0">
              <a:buNone/>
              <a:defRPr sz="1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endParaRPr lang="zh-TW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  <a:prstGeom prst="rect">
            <a:avLst/>
          </a:prstGeom>
        </p:spPr>
        <p:txBody>
          <a:bodyPr vert="horz" lIns="102394" tIns="51196" rIns="102394" bIns="51196" rtlCol="0" anchor="ctr">
            <a:no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49"/>
            <a:ext cx="7620000" cy="3600450"/>
          </a:xfrm>
          <a:prstGeom prst="rect">
            <a:avLst/>
          </a:prstGeom>
        </p:spPr>
        <p:txBody>
          <a:bodyPr vert="horz" lIns="102394" tIns="51196" rIns="102394" bIns="51196" rtlCol="0">
            <a:normAutofit/>
          </a:bodyPr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458202" y="1"/>
            <a:ext cx="685801" cy="51435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4" tIns="51196" rIns="102394" bIns="51196"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458202" y="4114801"/>
            <a:ext cx="685801" cy="5143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4" tIns="51196" rIns="102394" bIns="51196"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31789" y="4236721"/>
            <a:ext cx="548640" cy="297180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2000">
                <a:solidFill>
                  <a:srgbClr val="FFFFFF"/>
                </a:solidFill>
              </a:defRPr>
            </a:lvl1pPr>
          </a:lstStyle>
          <a:p>
            <a:fld id="{45F9AFFB-9E5A-4AF8-A5DA-4DACF3208DF7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7882835" y="2990852"/>
            <a:ext cx="1775461" cy="365760"/>
          </a:xfrm>
          <a:prstGeom prst="rect">
            <a:avLst/>
          </a:prstGeom>
        </p:spPr>
        <p:txBody>
          <a:bodyPr vert="horz" lIns="102394" tIns="51196" rIns="102394" bIns="51196" rtlCol="0" anchor="ctr"/>
          <a:lstStyle>
            <a:lvl1pPr algn="r">
              <a:defRPr sz="1300">
                <a:solidFill>
                  <a:schemeClr val="bg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56167" y="1188720"/>
            <a:ext cx="1828799" cy="365760"/>
          </a:xfrm>
          <a:prstGeom prst="rect">
            <a:avLst/>
          </a:prstGeom>
        </p:spPr>
        <p:txBody>
          <a:bodyPr vert="horz" lIns="102394" tIns="51196" rIns="102394" bIns="51196" rtlCol="0" anchor="ctr"/>
          <a:lstStyle>
            <a:lvl1pPr algn="l">
              <a:defRPr sz="1300">
                <a:solidFill>
                  <a:schemeClr val="bg2"/>
                </a:solidFill>
              </a:defRPr>
            </a:lvl1pPr>
          </a:lstStyle>
          <a:p>
            <a:fld id="{0AE05B45-9C2A-409F-8104-134695813449}" type="datetimeFigureOut">
              <a:rPr lang="zh-TW" altLang="en-US" smtClean="0"/>
              <a:t>2017/5/8</a:t>
            </a:fld>
            <a:endParaRPr lang="zh-TW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1023931" rtl="0" eaLnBrk="1" latinLnBrk="0" hangingPunct="1">
        <a:spcBef>
          <a:spcPct val="0"/>
        </a:spcBef>
        <a:buNone/>
        <a:defRPr sz="5100" kern="1200" cap="none" spc="-112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83974" indent="-255983" algn="l" defTabSz="1023931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16751" indent="-255983" algn="l" defTabSz="1023931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1126324" indent="-255983" algn="l" defTabSz="1023931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33501" indent="-255983" algn="l" defTabSz="102393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740680" indent="-255983" algn="l" defTabSz="1023931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945467" indent="-204786" algn="l" defTabSz="1023931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5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150253" indent="-204786" algn="l" defTabSz="1023931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355038" indent="-204786" algn="l" defTabSz="1023931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559825" indent="-204786" algn="l" defTabSz="1023931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239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11965" algn="l" defTabSz="10239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23931" algn="l" defTabSz="10239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535894" algn="l" defTabSz="10239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47859" algn="l" defTabSz="10239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59825" algn="l" defTabSz="10239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71789" algn="l" defTabSz="10239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583753" algn="l" defTabSz="10239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4095719" algn="l" defTabSz="1023931" rtl="0" eaLnBrk="1" latinLnBrk="0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console.developers.google.com/flows/enableapi?apiid=geocoding_backend&amp;keyType=SERVER_SIDE&amp;reusekey=true&amp;hl=zh-tw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s.google.com/maps/documentation/android-api/tileoverlay?hl=zh-tw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3" y="1059591"/>
            <a:ext cx="7543800" cy="1945481"/>
          </a:xfrm>
        </p:spPr>
        <p:txBody>
          <a:bodyPr/>
          <a:lstStyle/>
          <a:p>
            <a:pPr fontAlgn="auto"/>
            <a:r>
              <a:rPr lang="en-US" altLang="zh-TW" sz="3600" b="1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600" b="1" dirty="0">
                <a:latin typeface="標楷體" pitchFamily="65" charset="-120"/>
                <a:ea typeface="標楷體" pitchFamily="65" charset="-120"/>
              </a:rPr>
            </a:br>
            <a:r>
              <a:rPr lang="zh-TW" altLang="zh-TW" sz="3600" b="1" dirty="0">
                <a:latin typeface="標楷體" pitchFamily="65" charset="-120"/>
                <a:ea typeface="標楷體" pitchFamily="65" charset="-120"/>
              </a:rPr>
              <a:t>具影像串流之智慧型導覽機器人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3435847"/>
            <a:ext cx="6461760" cy="800100"/>
          </a:xfrm>
        </p:spPr>
        <p:txBody>
          <a:bodyPr>
            <a:normAutofit fontScale="77500" lnSpcReduction="20000"/>
          </a:bodyPr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組員：柯權哲、邱皇旗、吳啟民、郭怡均</a:t>
            </a:r>
            <a:endParaRPr lang="en-US" altLang="zh-TW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15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3/13</a:t>
            </a:r>
            <a:endParaRPr lang="zh-TW" altLang="en-US" sz="15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65802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語音辨識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115618" y="1491632"/>
            <a:ext cx="2808312" cy="2160240"/>
          </a:xfr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zh-TW" altLang="en-US" sz="2300" dirty="0">
                <a:latin typeface="標楷體" pitchFamily="65" charset="-120"/>
                <a:ea typeface="標楷體" pitchFamily="65" charset="-120"/>
              </a:rPr>
              <a:t>優點</a:t>
            </a:r>
            <a:endParaRPr lang="en-US" altLang="zh-TW" sz="2300" dirty="0"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r>
              <a:rPr lang="zh-TW" altLang="en-US" sz="2300" dirty="0">
                <a:latin typeface="標楷體" pitchFamily="65" charset="-120"/>
                <a:ea typeface="標楷體" pitchFamily="65" charset="-120"/>
              </a:rPr>
              <a:t>輕鬆控制自走車</a:t>
            </a:r>
            <a:endParaRPr lang="en-US" altLang="zh-TW" sz="2300" dirty="0"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r>
              <a:rPr lang="zh-TW" altLang="en-US" sz="2300" dirty="0">
                <a:latin typeface="標楷體" pitchFamily="65" charset="-120"/>
                <a:ea typeface="標楷體" pitchFamily="65" charset="-120"/>
              </a:rPr>
              <a:t>無需使用到雙手</a:t>
            </a:r>
            <a:endParaRPr lang="en-US" altLang="zh-TW" sz="2300" dirty="0"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r>
              <a:rPr lang="en-US" altLang="zh-TW" sz="27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  <a:endParaRPr lang="en-US" altLang="zh-TW" sz="2700" dirty="0">
              <a:latin typeface="標楷體" pitchFamily="65" charset="-120"/>
              <a:ea typeface="標楷體" pitchFamily="65" charset="-120"/>
              <a:sym typeface="Wingdings" panose="05000000000000000000" pitchFamily="2" charset="2"/>
            </a:endParaRPr>
          </a:p>
          <a:p>
            <a:pPr marL="0" indent="0" algn="ctr">
              <a:buNone/>
            </a:pPr>
            <a:r>
              <a:rPr lang="zh-TW" altLang="en-US" sz="2300" dirty="0">
                <a:latin typeface="標楷體" pitchFamily="65" charset="-120"/>
                <a:ea typeface="標楷體" pitchFamily="65" charset="-120"/>
              </a:rPr>
              <a:t>避免雙手都有東西</a:t>
            </a:r>
            <a:endParaRPr lang="en-US" altLang="zh-TW" sz="2300" dirty="0"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r>
              <a:rPr lang="zh-TW" altLang="en-US" sz="2300" dirty="0">
                <a:latin typeface="標楷體" pitchFamily="65" charset="-120"/>
                <a:ea typeface="標楷體" pitchFamily="65" charset="-120"/>
              </a:rPr>
              <a:t>忙不過來時的情</a:t>
            </a:r>
            <a:r>
              <a:rPr lang="zh-TW" altLang="en-US" sz="2300" dirty="0">
                <a:latin typeface="標楷體" pitchFamily="65" charset="-120"/>
                <a:ea typeface="標楷體" pitchFamily="65" charset="-120"/>
              </a:rPr>
              <a:t>況</a:t>
            </a:r>
            <a:endParaRPr lang="en-US" altLang="zh-TW" sz="2300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endParaRPr lang="en-US" altLang="zh-TW" sz="2300" dirty="0">
              <a:latin typeface="標楷體" pitchFamily="65" charset="-120"/>
              <a:ea typeface="標楷體" pitchFamily="65" charset="-120"/>
            </a:endParaRPr>
          </a:p>
          <a:p>
            <a:pPr marL="0" indent="0">
              <a:buNone/>
            </a:pPr>
            <a:endParaRPr lang="zh-TW" altLang="en-US" sz="2300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>
          <a:xfrm>
            <a:off x="4572002" y="1491632"/>
            <a:ext cx="2952329" cy="2160240"/>
          </a:xfrm>
          <a:prstGeom prst="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lIns="76799" tIns="38400" rIns="76799" bIns="3840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TW" altLang="en-US" sz="23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缺</a:t>
            </a:r>
            <a:r>
              <a:rPr lang="zh-TW" altLang="en-US" sz="23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點</a:t>
            </a:r>
            <a:endParaRPr lang="en-US" altLang="zh-TW" sz="2300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r>
              <a:rPr lang="zh-TW" altLang="en-US" sz="23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系統反應速度</a:t>
            </a:r>
            <a:r>
              <a:rPr lang="en-US" altLang="zh-TW" sz="23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(</a:t>
            </a:r>
            <a:r>
              <a:rPr lang="zh-TW" altLang="en-US" sz="23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延時</a:t>
            </a:r>
            <a:r>
              <a:rPr lang="en-US" altLang="zh-TW" sz="23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)</a:t>
            </a:r>
          </a:p>
          <a:p>
            <a:pPr marL="0" indent="0" algn="ctr">
              <a:buNone/>
            </a:pPr>
            <a:r>
              <a:rPr lang="zh-TW" altLang="en-US" sz="23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可能會辨識錯誤</a:t>
            </a:r>
            <a:endParaRPr lang="en-US" altLang="zh-TW" sz="2300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r>
              <a:rPr lang="en-US" altLang="zh-TW" sz="27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  <a:endParaRPr lang="en-US" altLang="zh-TW" sz="2700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r>
              <a:rPr lang="zh-TW" altLang="en-US" sz="23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造</a:t>
            </a:r>
            <a:r>
              <a:rPr lang="zh-TW" altLang="en-US" sz="2300" dirty="0">
                <a:solidFill>
                  <a:schemeClr val="bg1"/>
                </a:solidFill>
                <a:latin typeface="標楷體" pitchFamily="65" charset="-120"/>
                <a:ea typeface="標楷體" pitchFamily="65" charset="-120"/>
              </a:rPr>
              <a:t>成時間上的浪費</a:t>
            </a:r>
            <a:endParaRPr lang="en-US" altLang="zh-TW" sz="2300" dirty="0">
              <a:solidFill>
                <a:schemeClr val="bg1"/>
              </a:solidFill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endParaRPr lang="en-US" altLang="zh-TW" sz="2300" dirty="0">
              <a:latin typeface="標楷體" pitchFamily="65" charset="-120"/>
              <a:ea typeface="標楷體" pitchFamily="65" charset="-120"/>
            </a:endParaRPr>
          </a:p>
          <a:p>
            <a:pPr marL="0" indent="0" algn="ctr">
              <a:buNone/>
            </a:pPr>
            <a:endParaRPr lang="zh-TW" altLang="en-US" sz="2300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05549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>
                <a:ea typeface="標楷體" pitchFamily="65" charset="-120"/>
              </a:rPr>
              <a:t>Google</a:t>
            </a:r>
            <a:r>
              <a:rPr lang="zh-TW" altLang="en-US" sz="3200" b="1" dirty="0">
                <a:ea typeface="標楷體" pitchFamily="65" charset="-120"/>
              </a:rPr>
              <a:t>語音辨識</a:t>
            </a:r>
            <a:endParaRPr lang="zh-TW" altLang="en-US" sz="3200" b="1" dirty="0"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28652" y="1369220"/>
            <a:ext cx="7398109" cy="3263504"/>
          </a:xfrm>
        </p:spPr>
        <p:txBody>
          <a:bodyPr>
            <a:normAutofit/>
          </a:bodyPr>
          <a:lstStyle/>
          <a:p>
            <a:pPr marL="127991" indent="0">
              <a:buNone/>
            </a:pPr>
            <a:r>
              <a:rPr lang="zh-TW" altLang="zh-TW" sz="2000" dirty="0">
                <a:ea typeface="標楷體" pitchFamily="65" charset="-120"/>
              </a:rPr>
              <a:t>相</a:t>
            </a:r>
            <a:r>
              <a:rPr lang="zh-TW" altLang="zh-TW" sz="2000" dirty="0">
                <a:ea typeface="標楷體" pitchFamily="65" charset="-120"/>
              </a:rPr>
              <a:t>較於一般聲控系統，不需要再多安裝聲控電路，由於是</a:t>
            </a:r>
            <a:r>
              <a:rPr lang="en-US" altLang="zh-TW" sz="2000" dirty="0">
                <a:ea typeface="標楷體" pitchFamily="65" charset="-120"/>
              </a:rPr>
              <a:t>Chrome</a:t>
            </a:r>
            <a:r>
              <a:rPr lang="zh-TW" altLang="zh-TW" sz="2000" dirty="0">
                <a:ea typeface="標楷體" pitchFamily="65" charset="-120"/>
              </a:rPr>
              <a:t>內建的功能，所以不需要額外載入其他資源就可以運行，只要是</a:t>
            </a:r>
            <a:r>
              <a:rPr lang="en-US" altLang="zh-TW" sz="2000" dirty="0">
                <a:ea typeface="標楷體" pitchFamily="65" charset="-120"/>
              </a:rPr>
              <a:t>Android </a:t>
            </a:r>
            <a:r>
              <a:rPr lang="zh-TW" altLang="zh-TW" sz="2000" dirty="0">
                <a:ea typeface="標楷體" pitchFamily="65" charset="-120"/>
              </a:rPr>
              <a:t>手機或平板，只要有麥克風，都可直接使用</a:t>
            </a:r>
            <a:r>
              <a:rPr lang="en-US" altLang="zh-TW" sz="2000" dirty="0">
                <a:ea typeface="標楷體" pitchFamily="65" charset="-120"/>
              </a:rPr>
              <a:t>Google </a:t>
            </a:r>
            <a:r>
              <a:rPr lang="zh-TW" altLang="zh-TW" sz="2000" dirty="0">
                <a:ea typeface="標楷體" pitchFamily="65" charset="-120"/>
              </a:rPr>
              <a:t>的語音辨識功能。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828" y="2409733"/>
            <a:ext cx="5766695" cy="2074072"/>
          </a:xfrm>
          <a:prstGeom prst="rect">
            <a:avLst/>
          </a:prstGeom>
        </p:spPr>
      </p:pic>
      <p:sp>
        <p:nvSpPr>
          <p:cNvPr id="5" name="文字方塊 4"/>
          <p:cNvSpPr txBox="1"/>
          <p:nvPr/>
        </p:nvSpPr>
        <p:spPr>
          <a:xfrm>
            <a:off x="8123358" y="4953794"/>
            <a:ext cx="1410237" cy="231438"/>
          </a:xfrm>
          <a:prstGeom prst="rect">
            <a:avLst/>
          </a:prstGeom>
          <a:noFill/>
        </p:spPr>
        <p:txBody>
          <a:bodyPr wrap="square" lIns="76799" tIns="38400" rIns="76799" bIns="38400" rtlCol="0">
            <a:spAutoFit/>
          </a:bodyPr>
          <a:lstStyle/>
          <a:p>
            <a:r>
              <a:rPr lang="zh-TW" altLang="en-US" sz="1000" dirty="0">
                <a:solidFill>
                  <a:schemeClr val="bg1">
                    <a:lumMod val="75000"/>
                  </a:schemeClr>
                </a:solidFill>
                <a:ea typeface="標楷體" pitchFamily="65" charset="-120"/>
              </a:rPr>
              <a:t>圖片來源：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  <a:ea typeface="標楷體" pitchFamily="65" charset="-120"/>
              </a:rPr>
              <a:t>Google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  <a:ea typeface="標楷體" pitchFamily="65" charset="-120"/>
            </a:endParaRPr>
          </a:p>
        </p:txBody>
      </p:sp>
      <p:grpSp>
        <p:nvGrpSpPr>
          <p:cNvPr id="8" name="群組 7"/>
          <p:cNvGrpSpPr/>
          <p:nvPr/>
        </p:nvGrpSpPr>
        <p:grpSpPr>
          <a:xfrm>
            <a:off x="7198570" y="3364378"/>
            <a:ext cx="607652" cy="432931"/>
            <a:chOff x="9494557" y="4797508"/>
            <a:chExt cx="963088" cy="963088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47442" y="4845604"/>
              <a:ext cx="657317" cy="866896"/>
            </a:xfrm>
            <a:prstGeom prst="rect">
              <a:avLst/>
            </a:prstGeom>
          </p:spPr>
        </p:pic>
        <p:sp>
          <p:nvSpPr>
            <p:cNvPr id="7" name="橢圓 6"/>
            <p:cNvSpPr/>
            <p:nvPr/>
          </p:nvSpPr>
          <p:spPr>
            <a:xfrm>
              <a:off x="9494557" y="4797508"/>
              <a:ext cx="963088" cy="963088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ea typeface="標楷體" pitchFamily="65" charset="-120"/>
              </a:endParaRPr>
            </a:p>
          </p:txBody>
        </p:sp>
      </p:grpSp>
      <p:sp>
        <p:nvSpPr>
          <p:cNvPr id="9" name="文字方塊 8"/>
          <p:cNvSpPr txBox="1"/>
          <p:nvPr/>
        </p:nvSpPr>
        <p:spPr>
          <a:xfrm>
            <a:off x="4443213" y="4953791"/>
            <a:ext cx="3950593" cy="385327"/>
          </a:xfrm>
          <a:prstGeom prst="rect">
            <a:avLst/>
          </a:prstGeom>
          <a:noFill/>
        </p:spPr>
        <p:txBody>
          <a:bodyPr wrap="square" lIns="76799" tIns="38400" rIns="76799" bIns="38400" rtlCol="0">
            <a:spAutoFit/>
          </a:bodyPr>
          <a:lstStyle/>
          <a:p>
            <a:r>
              <a:rPr lang="zh-TW" altLang="en-US" sz="1000" dirty="0">
                <a:solidFill>
                  <a:schemeClr val="bg1">
                    <a:lumMod val="75000"/>
                  </a:schemeClr>
                </a:solidFill>
                <a:ea typeface="標楷體" pitchFamily="65" charset="-120"/>
              </a:rPr>
              <a:t>參考資料：</a:t>
            </a:r>
            <a:r>
              <a:rPr lang="en-US" altLang="zh-TW" sz="1000" dirty="0">
                <a:solidFill>
                  <a:schemeClr val="bg1">
                    <a:lumMod val="75000"/>
                  </a:schemeClr>
                </a:solidFill>
                <a:ea typeface="標楷體" pitchFamily="65" charset="-120"/>
              </a:rPr>
              <a:t>http://www.oxxostudio.tw/articles/201509/web-speech-api.html</a:t>
            </a:r>
            <a:endParaRPr lang="zh-TW" altLang="en-US" sz="1000" dirty="0">
              <a:solidFill>
                <a:schemeClr val="bg1">
                  <a:lumMod val="75000"/>
                </a:schemeClr>
              </a:solidFill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5472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3" y="1059591"/>
            <a:ext cx="7543800" cy="1945481"/>
          </a:xfrm>
        </p:spPr>
        <p:txBody>
          <a:bodyPr/>
          <a:lstStyle/>
          <a:p>
            <a:pPr fontAlgn="auto"/>
            <a:r>
              <a:rPr lang="en-US" altLang="zh-TW" sz="3600" b="1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600" b="1" dirty="0">
                <a:latin typeface="標楷體" pitchFamily="65" charset="-120"/>
                <a:ea typeface="標楷體" pitchFamily="65" charset="-120"/>
              </a:rPr>
            </a:br>
            <a:r>
              <a:rPr lang="zh-TW" altLang="zh-TW" sz="3600" b="1" dirty="0">
                <a:latin typeface="標楷體" pitchFamily="65" charset="-120"/>
                <a:ea typeface="標楷體" pitchFamily="65" charset="-120"/>
              </a:rPr>
              <a:t>具影像串流之智慧型導覽機器人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3435850"/>
            <a:ext cx="6461760" cy="918152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組員：柯權哲、邱皇旗、吳啟民、郭怡均</a:t>
            </a:r>
            <a:endParaRPr lang="en-US" altLang="zh-TW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1500" dirty="0">
                <a:solidFill>
                  <a:schemeClr val="tx1"/>
                </a:solidFill>
                <a:ea typeface="標楷體" pitchFamily="65" charset="-120"/>
              </a:rPr>
              <a:t>Meeting_02_3/27</a:t>
            </a:r>
          </a:p>
        </p:txBody>
      </p:sp>
    </p:spTree>
    <p:extLst>
      <p:ext uri="{BB962C8B-B14F-4D97-AF65-F5344CB8AC3E}">
        <p14:creationId xmlns:p14="http://schemas.microsoft.com/office/powerpoint/2010/main" val="70150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900" b="1" dirty="0">
                <a:latin typeface="+mn-lt"/>
                <a:ea typeface="標楷體" pitchFamily="65" charset="-120"/>
              </a:rPr>
              <a:t>資料庫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pic>
        <p:nvPicPr>
          <p:cNvPr id="67" name="圖片 6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598" y="357444"/>
            <a:ext cx="5816634" cy="46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67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900" b="1" dirty="0">
                <a:latin typeface="+mn-lt"/>
                <a:ea typeface="標楷體" pitchFamily="65" charset="-120"/>
              </a:rPr>
              <a:t>資料庫  </a:t>
            </a:r>
            <a:r>
              <a:rPr lang="en-US" altLang="zh-TW" sz="3200" b="1" dirty="0">
                <a:latin typeface="+mn-lt"/>
                <a:ea typeface="標楷體" pitchFamily="65" charset="-120"/>
              </a:rPr>
              <a:t>MySQL </a:t>
            </a:r>
            <a:r>
              <a:rPr lang="en-US" altLang="zh-TW" sz="3200" b="1" dirty="0" err="1">
                <a:latin typeface="+mn-lt"/>
                <a:ea typeface="標楷體" pitchFamily="65" charset="-120"/>
              </a:rPr>
              <a:t>v.s</a:t>
            </a:r>
            <a:r>
              <a:rPr lang="en-US" altLang="zh-TW" sz="3200" b="1" dirty="0">
                <a:latin typeface="+mn-lt"/>
                <a:ea typeface="標楷體" pitchFamily="65" charset="-120"/>
              </a:rPr>
              <a:t>. </a:t>
            </a:r>
            <a:r>
              <a:rPr lang="en-US" altLang="zh-TW" sz="3200" b="1" dirty="0">
                <a:latin typeface="+mn-lt"/>
                <a:ea typeface="標楷體" pitchFamily="65" charset="-120"/>
              </a:rPr>
              <a:t>SQLite</a:t>
            </a:r>
            <a:r>
              <a:rPr lang="en-US" altLang="zh-TW" sz="2900" b="1" dirty="0">
                <a:latin typeface="+mn-lt"/>
                <a:ea typeface="標楷體" pitchFamily="65" charset="-120"/>
              </a:rPr>
              <a:t>	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177787"/>
            <a:ext cx="7620000" cy="3600450"/>
          </a:xfrm>
        </p:spPr>
        <p:txBody>
          <a:bodyPr>
            <a:noAutofit/>
          </a:bodyPr>
          <a:lstStyle/>
          <a:p>
            <a:r>
              <a:rPr lang="en-US" altLang="zh-TW" sz="1800" b="1" dirty="0">
                <a:ea typeface="標楷體" pitchFamily="65" charset="-120"/>
              </a:rPr>
              <a:t>MySQL</a:t>
            </a:r>
            <a:r>
              <a:rPr lang="zh-TW" altLang="en-US" sz="1800" b="1" dirty="0">
                <a:ea typeface="標楷體" pitchFamily="65" charset="-120"/>
              </a:rPr>
              <a:t>：</a:t>
            </a: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最流行的大型資料庫伺服器</a:t>
            </a: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開源性</a:t>
            </a: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功能豐富：支援大部分關係營資料庫應有的</a:t>
            </a:r>
            <a:r>
              <a:rPr lang="en-US" altLang="zh-TW" sz="1800" dirty="0">
                <a:ea typeface="標楷體" pitchFamily="65" charset="-120"/>
              </a:rPr>
              <a:t>SQL</a:t>
            </a:r>
            <a:r>
              <a:rPr lang="zh-TW" altLang="en-US" sz="1800" dirty="0">
                <a:ea typeface="標楷體" pitchFamily="65" charset="-120"/>
              </a:rPr>
              <a:t>功能</a:t>
            </a: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容易使用：有視覺化</a:t>
            </a:r>
            <a:r>
              <a:rPr lang="en-US" altLang="zh-TW" sz="1800" dirty="0">
                <a:ea typeface="標楷體" pitchFamily="65" charset="-120"/>
              </a:rPr>
              <a:t>GUI</a:t>
            </a:r>
            <a:r>
              <a:rPr lang="zh-TW" altLang="en-US" sz="1800" dirty="0">
                <a:ea typeface="標楷體" pitchFamily="65" charset="-120"/>
              </a:rPr>
              <a:t>，易操作</a:t>
            </a: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靈活：</a:t>
            </a:r>
            <a:r>
              <a:rPr lang="en-US" altLang="zh-TW" sz="1800" dirty="0">
                <a:ea typeface="標楷體" pitchFamily="65" charset="-120"/>
              </a:rPr>
              <a:t>MYSQL</a:t>
            </a:r>
            <a:r>
              <a:rPr lang="zh-TW" altLang="en-US" sz="1800" dirty="0">
                <a:ea typeface="標楷體" pitchFamily="65" charset="-120"/>
              </a:rPr>
              <a:t>能夠處理很多</a:t>
            </a:r>
            <a:r>
              <a:rPr lang="zh-TW" altLang="en-US" sz="1800" dirty="0">
                <a:ea typeface="標楷體" pitchFamily="65" charset="-120"/>
              </a:rPr>
              <a:t>資料</a:t>
            </a:r>
            <a:endParaRPr lang="en-US" altLang="zh-TW" sz="1800" dirty="0">
              <a:ea typeface="標楷體" pitchFamily="65" charset="-120"/>
            </a:endParaRPr>
          </a:p>
          <a:p>
            <a:pPr marL="127991" indent="0">
              <a:buNone/>
            </a:pPr>
            <a:endParaRPr lang="zh-TW" altLang="en-US" sz="1800" dirty="0">
              <a:ea typeface="標楷體" pitchFamily="65" charset="-120"/>
            </a:endParaRPr>
          </a:p>
          <a:p>
            <a:r>
              <a:rPr lang="en-US" altLang="zh-TW" sz="1800" b="1" dirty="0">
                <a:ea typeface="標楷體" pitchFamily="65" charset="-120"/>
              </a:rPr>
              <a:t>SQLite:</a:t>
            </a: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適合資料固定且量不多</a:t>
            </a: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適合沒有多人使用需求</a:t>
            </a: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不需要建立一個資料庫系統：要使用時只要在編譯程式時將程式庫一起編入</a:t>
            </a: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不需資料庫伺服器軟體：其資料庫都是以單一檔案形式存於磁碟</a:t>
            </a: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大部分資料庫操作皆快於一般資料庫操作</a:t>
            </a:r>
          </a:p>
          <a:p>
            <a:pPr marL="127991" indent="0">
              <a:buNone/>
            </a:pPr>
            <a:endParaRPr lang="zh-TW" altLang="en-US" sz="1800" dirty="0">
              <a:ea typeface="標楷體" pitchFamily="65" charset="-120"/>
            </a:endParaRPr>
          </a:p>
          <a:p>
            <a:r>
              <a:rPr lang="zh-TW" altLang="en-US" sz="1800" b="1" dirty="0">
                <a:ea typeface="標楷體" pitchFamily="65" charset="-120"/>
              </a:rPr>
              <a:t>比較：</a:t>
            </a: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因為</a:t>
            </a:r>
            <a:r>
              <a:rPr lang="zh-TW" altLang="en-US" sz="1800" dirty="0">
                <a:ea typeface="標楷體" pitchFamily="65" charset="-120"/>
              </a:rPr>
              <a:t>大部分的資料都是固定，極少部份需要再新增，在使用者連線上也沒有那麼多人，所以就以</a:t>
            </a:r>
            <a:r>
              <a:rPr lang="en-US" altLang="zh-TW" sz="1800" dirty="0">
                <a:ea typeface="標楷體" pitchFamily="65" charset="-120"/>
              </a:rPr>
              <a:t>SQLite</a:t>
            </a:r>
            <a:r>
              <a:rPr lang="zh-TW" altLang="en-US" sz="1800" dirty="0">
                <a:ea typeface="標楷體" pitchFamily="65" charset="-120"/>
              </a:rPr>
              <a:t>為主</a:t>
            </a:r>
          </a:p>
        </p:txBody>
      </p:sp>
    </p:spTree>
    <p:extLst>
      <p:ext uri="{BB962C8B-B14F-4D97-AF65-F5344CB8AC3E}">
        <p14:creationId xmlns:p14="http://schemas.microsoft.com/office/powerpoint/2010/main" val="2745978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478" y="1183479"/>
            <a:ext cx="6672081" cy="3319403"/>
          </a:xfrm>
        </p:spPr>
      </p:pic>
      <p:sp>
        <p:nvSpPr>
          <p:cNvPr id="5" name="文字方塊 4"/>
          <p:cNvSpPr txBox="1"/>
          <p:nvPr/>
        </p:nvSpPr>
        <p:spPr>
          <a:xfrm>
            <a:off x="827482" y="4511869"/>
            <a:ext cx="6984777" cy="1334506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u="sng" dirty="0">
                <a:hlinkClick r:id="rId3"/>
              </a:rPr>
              <a:t>https://console.developers.google.com/flows/enableapi?apiid=geocoding_backend&amp;keyType=SERVER_SIDE&amp;reusekey=true&amp;hl=zh-tw</a:t>
            </a:r>
            <a:endParaRPr lang="zh-TW" altLang="zh-TW" dirty="0"/>
          </a:p>
          <a:p>
            <a:endParaRPr lang="zh-TW" altLang="en-US" dirty="0"/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Google Map API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285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2" y="951531"/>
            <a:ext cx="5472761" cy="2176955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Google Map API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493" y="3153332"/>
            <a:ext cx="5263262" cy="1524714"/>
          </a:xfrm>
          <a:prstGeom prst="rect">
            <a:avLst/>
          </a:prstGeom>
        </p:spPr>
      </p:pic>
      <p:pic>
        <p:nvPicPr>
          <p:cNvPr id="7" name="內容版面配置區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42" y="1956086"/>
            <a:ext cx="4752661" cy="195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68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Google Map API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pic>
        <p:nvPicPr>
          <p:cNvPr id="7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02" y="1490249"/>
            <a:ext cx="3096309" cy="2142810"/>
          </a:xfrm>
        </p:spPr>
      </p:pic>
      <p:sp>
        <p:nvSpPr>
          <p:cNvPr id="8" name="文字方塊 7"/>
          <p:cNvSpPr txBox="1"/>
          <p:nvPr/>
        </p:nvSpPr>
        <p:spPr>
          <a:xfrm>
            <a:off x="4643997" y="1611098"/>
            <a:ext cx="2088233" cy="518898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sz="2700" dirty="0" err="1"/>
              <a:t>zIndex</a:t>
            </a:r>
            <a:endParaRPr lang="zh-TW" altLang="en-US" sz="27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4643998" y="1957345"/>
            <a:ext cx="3312369" cy="411177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zh-TW" altLang="en-US" dirty="0">
                <a:latin typeface="標楷體" pitchFamily="65" charset="-120"/>
                <a:ea typeface="標楷體" pitchFamily="65" charset="-120"/>
              </a:rPr>
              <a:t>決定相對於其他疊加層</a:t>
            </a:r>
          </a:p>
        </p:txBody>
      </p:sp>
      <p:sp>
        <p:nvSpPr>
          <p:cNvPr id="10" name="矩形 9"/>
          <p:cNvSpPr/>
          <p:nvPr/>
        </p:nvSpPr>
        <p:spPr>
          <a:xfrm>
            <a:off x="1691600" y="4007330"/>
            <a:ext cx="4572000" cy="1026730"/>
          </a:xfrm>
          <a:prstGeom prst="rect">
            <a:avLst/>
          </a:prstGeom>
        </p:spPr>
        <p:txBody>
          <a:bodyPr lIns="102399" tIns="51200" rIns="102399" bIns="51200">
            <a:spAutoFit/>
          </a:bodyPr>
          <a:lstStyle/>
          <a:p>
            <a:r>
              <a:rPr lang="en-US" altLang="zh-TW" dirty="0">
                <a:hlinkClick r:id="rId3"/>
              </a:rPr>
              <a:t>https://developers.google.com/maps/documentation/android-api/tileoverlay?hl=zh-tw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05481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242" y="1218384"/>
            <a:ext cx="7567328" cy="3582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UI</a:t>
            </a:r>
            <a:r>
              <a:rPr lang="zh-TW" altLang="en-US" sz="2900" b="1" dirty="0">
                <a:latin typeface="+mn-lt"/>
                <a:ea typeface="標楷體" pitchFamily="65" charset="-120"/>
              </a:rPr>
              <a:t>介面設計初版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3839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20" y="1201056"/>
            <a:ext cx="7812251" cy="35995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4453219" y="2433252"/>
            <a:ext cx="264506" cy="411177"/>
          </a:xfrm>
          <a:prstGeom prst="rect">
            <a:avLst/>
          </a:prstGeom>
        </p:spPr>
        <p:txBody>
          <a:bodyPr wrap="none" lIns="102399" tIns="51200" rIns="102399" bIns="51200">
            <a:spAutoFit/>
          </a:bodyPr>
          <a:lstStyle/>
          <a:p>
            <a:r>
              <a:rPr lang="zh-TW" altLang="en-US" dirty="0"/>
              <a:t> </a:t>
            </a:r>
          </a:p>
        </p:txBody>
      </p:sp>
      <p:pic>
        <p:nvPicPr>
          <p:cNvPr id="6" name="圖片 5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9"/>
          <a:stretch/>
        </p:blipFill>
        <p:spPr bwMode="auto">
          <a:xfrm>
            <a:off x="5796173" y="2517743"/>
            <a:ext cx="2281029" cy="21813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UI</a:t>
            </a:r>
            <a:r>
              <a:rPr lang="zh-TW" altLang="en-US" sz="2900" b="1" dirty="0">
                <a:latin typeface="+mn-lt"/>
                <a:ea typeface="標楷體" pitchFamily="65" charset="-120"/>
              </a:rPr>
              <a:t>介面設計初版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pic>
        <p:nvPicPr>
          <p:cNvPr id="8" name="圖片 7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69"/>
          <a:stretch/>
        </p:blipFill>
        <p:spPr bwMode="auto">
          <a:xfrm>
            <a:off x="2483711" y="1761637"/>
            <a:ext cx="3707758" cy="30784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softEdge rad="6350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483027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mph" presetSubtype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75"/>
                                      </p:to>
                                    </p:set>
                                    <p:animEffect filter="image" prLst="opacity: 0.75">
                                      <p:cBhvr rctx="IE">
                                        <p:cTn id="25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5" y="249491"/>
            <a:ext cx="7620000" cy="857250"/>
          </a:xfrm>
        </p:spPr>
        <p:txBody>
          <a:bodyPr/>
          <a:lstStyle/>
          <a:p>
            <a:r>
              <a:rPr lang="en-US" altLang="zh-TW" sz="3200" b="1" dirty="0"/>
              <a:t>O</a:t>
            </a:r>
            <a:r>
              <a:rPr lang="en-US" altLang="zh-TW" sz="3200" b="1" dirty="0"/>
              <a:t>utline</a:t>
            </a:r>
            <a:endParaRPr lang="zh-TW" altLang="en-US" sz="3200" b="1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300" dirty="0">
                <a:latin typeface="標楷體" pitchFamily="65" charset="-120"/>
                <a:ea typeface="標楷體" pitchFamily="65" charset="-120"/>
              </a:rPr>
              <a:t>系統環境</a:t>
            </a:r>
            <a:endParaRPr lang="en-US" altLang="zh-TW" sz="23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300" dirty="0">
                <a:latin typeface="標楷體" pitchFamily="65" charset="-120"/>
                <a:ea typeface="標楷體" pitchFamily="65" charset="-120"/>
              </a:rPr>
              <a:t>系統架構</a:t>
            </a:r>
            <a:endParaRPr lang="en-US" altLang="zh-TW" sz="23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300" dirty="0">
                <a:latin typeface="標楷體" pitchFamily="65" charset="-120"/>
                <a:ea typeface="標楷體" pitchFamily="65" charset="-120"/>
              </a:rPr>
              <a:t>研究步驟</a:t>
            </a:r>
            <a:endParaRPr lang="en-US" altLang="zh-TW" sz="2300" dirty="0">
              <a:latin typeface="標楷體" pitchFamily="65" charset="-120"/>
              <a:ea typeface="標楷體" pitchFamily="65" charset="-120"/>
            </a:endParaRPr>
          </a:p>
          <a:p>
            <a:r>
              <a:rPr lang="zh-TW" altLang="en-US" sz="2300" dirty="0">
                <a:ea typeface="標楷體" pitchFamily="65" charset="-120"/>
              </a:rPr>
              <a:t>手機</a:t>
            </a:r>
            <a:r>
              <a:rPr lang="en-US" altLang="zh-TW" sz="2300" dirty="0">
                <a:ea typeface="標楷體" pitchFamily="65" charset="-120"/>
              </a:rPr>
              <a:t>GPS</a:t>
            </a:r>
            <a:r>
              <a:rPr lang="zh-TW" altLang="en-US" sz="2300" dirty="0">
                <a:ea typeface="標楷體" pitchFamily="65" charset="-120"/>
              </a:rPr>
              <a:t>測試</a:t>
            </a:r>
            <a:endParaRPr lang="en-US" altLang="zh-TW" sz="2300" dirty="0">
              <a:ea typeface="標楷體" pitchFamily="65" charset="-120"/>
            </a:endParaRPr>
          </a:p>
          <a:p>
            <a:r>
              <a:rPr lang="zh-TW" altLang="en-US" sz="2300" dirty="0">
                <a:ea typeface="標楷體" pitchFamily="65" charset="-120"/>
              </a:rPr>
              <a:t>進度規劃</a:t>
            </a:r>
            <a:r>
              <a:rPr lang="zh-TW" altLang="en-US" sz="2300" dirty="0">
                <a:ea typeface="標楷體" pitchFamily="65" charset="-120"/>
              </a:rPr>
              <a:t>表</a:t>
            </a:r>
            <a:endParaRPr lang="en-US" altLang="zh-TW" sz="2300" dirty="0">
              <a:ea typeface="標楷體" pitchFamily="65" charset="-120"/>
            </a:endParaRPr>
          </a:p>
          <a:p>
            <a:r>
              <a:rPr lang="en-US" altLang="zh-TW" sz="2300" dirty="0"/>
              <a:t>Hybrid </a:t>
            </a:r>
            <a:r>
              <a:rPr lang="en-US" altLang="zh-TW" sz="2300" dirty="0"/>
              <a:t>APP</a:t>
            </a:r>
            <a:endParaRPr lang="en-US" altLang="zh-TW" sz="2300" dirty="0">
              <a:ea typeface="標楷體" pitchFamily="65" charset="-120"/>
            </a:endParaRPr>
          </a:p>
          <a:p>
            <a:r>
              <a:rPr lang="zh-TW" altLang="en-US" sz="2300" dirty="0">
                <a:ea typeface="標楷體" pitchFamily="65" charset="-120"/>
              </a:rPr>
              <a:t>語音辨識</a:t>
            </a:r>
            <a:endParaRPr lang="en-US" altLang="zh-TW" sz="2300" dirty="0">
              <a:ea typeface="標楷體" pitchFamily="65" charset="-120"/>
            </a:endParaRPr>
          </a:p>
          <a:p>
            <a:pPr marL="127991" indent="0">
              <a:buNone/>
            </a:pPr>
            <a:endParaRPr lang="zh-TW" altLang="en-US" dirty="0">
              <a:latin typeface="標楷體" pitchFamily="65" charset="-120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2650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1" y="1104902"/>
            <a:ext cx="7969250" cy="3695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UI</a:t>
            </a:r>
            <a:r>
              <a:rPr lang="zh-TW" altLang="en-US" sz="2900" b="1" dirty="0">
                <a:latin typeface="+mn-lt"/>
                <a:ea typeface="標楷體" pitchFamily="65" charset="-120"/>
              </a:rPr>
              <a:t>介面設計初版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00941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4" name="Picture 24" descr="「android html5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2742" y="1221567"/>
            <a:ext cx="2054529" cy="9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40" name="Picture 20" descr="「android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81" y="1040638"/>
            <a:ext cx="2675778" cy="120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8" name="Picture 18" descr="「react native」的圖片搜尋結果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92" y="3844157"/>
            <a:ext cx="2232310" cy="103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92" y="1599618"/>
            <a:ext cx="4104570" cy="2759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AutoShape 6" descr="「react native」的圖片搜尋結果"/>
          <p:cNvSpPr>
            <a:spLocks noChangeAspect="1" noChangeArrowheads="1"/>
          </p:cNvSpPr>
          <p:nvPr/>
        </p:nvSpPr>
        <p:spPr bwMode="auto">
          <a:xfrm>
            <a:off x="155575" y="-108344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2399" tIns="51200" rIns="102399" bIns="5120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8" descr="「react native」的圖片搜尋結果"/>
          <p:cNvSpPr>
            <a:spLocks noChangeAspect="1" noChangeArrowheads="1"/>
          </p:cNvSpPr>
          <p:nvPr/>
        </p:nvSpPr>
        <p:spPr bwMode="auto">
          <a:xfrm>
            <a:off x="307975" y="5957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2399" tIns="51200" rIns="102399" bIns="5120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0" descr="「react native」的圖片搜尋結果"/>
          <p:cNvSpPr>
            <a:spLocks noChangeAspect="1" noChangeArrowheads="1"/>
          </p:cNvSpPr>
          <p:nvPr/>
        </p:nvSpPr>
        <p:spPr bwMode="auto">
          <a:xfrm>
            <a:off x="460375" y="120257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2399" tIns="51200" rIns="102399" bIns="5120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AutoShape 12" descr="「react native」的圖片搜尋結果"/>
          <p:cNvSpPr>
            <a:spLocks noChangeAspect="1" noChangeArrowheads="1"/>
          </p:cNvSpPr>
          <p:nvPr/>
        </p:nvSpPr>
        <p:spPr bwMode="auto">
          <a:xfrm>
            <a:off x="612776" y="234557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2399" tIns="51200" rIns="102399" bIns="5120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AutoShape 14" descr="「react native」的圖片搜尋結果"/>
          <p:cNvSpPr>
            <a:spLocks noChangeAspect="1" noChangeArrowheads="1"/>
          </p:cNvSpPr>
          <p:nvPr/>
        </p:nvSpPr>
        <p:spPr bwMode="auto">
          <a:xfrm>
            <a:off x="765175" y="348857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2399" tIns="51200" rIns="102399" bIns="5120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0" name="AutoShape 16" descr="「react native」的圖片搜尋結果"/>
          <p:cNvSpPr>
            <a:spLocks noChangeAspect="1" noChangeArrowheads="1"/>
          </p:cNvSpPr>
          <p:nvPr/>
        </p:nvSpPr>
        <p:spPr bwMode="auto">
          <a:xfrm>
            <a:off x="917575" y="463157"/>
            <a:ext cx="3048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2399" tIns="51200" rIns="102399" bIns="5120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7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900" b="1" dirty="0">
                <a:latin typeface="+mn-lt"/>
                <a:ea typeface="標楷體" pitchFamily="65" charset="-120"/>
              </a:rPr>
              <a:t>開發方式探討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308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12" y="1383588"/>
            <a:ext cx="6192861" cy="30418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 descr="「hybrid app development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5450" y="1383585"/>
            <a:ext cx="6528776" cy="3132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Hybrid APP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31925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zh-TW" altLang="en-US" sz="2000" b="1" dirty="0">
                <a:ea typeface="標楷體" pitchFamily="65" charset="-120"/>
              </a:rPr>
              <a:t>框架</a:t>
            </a:r>
            <a:endParaRPr lang="en-US" altLang="zh-TW" sz="2000" b="1" dirty="0">
              <a:ea typeface="標楷體" pitchFamily="65" charset="-120"/>
            </a:endParaRPr>
          </a:p>
          <a:p>
            <a:pPr>
              <a:buFont typeface="Calibri" pitchFamily="34" charset="0"/>
              <a:buChar char="‐"/>
            </a:pPr>
            <a:r>
              <a:rPr lang="en-US" altLang="zh-TW" sz="1800" dirty="0" err="1">
                <a:ea typeface="標楷體" pitchFamily="65" charset="-120"/>
              </a:rPr>
              <a:t>PhoneGap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Calibri" pitchFamily="34" charset="0"/>
              <a:buChar char="‐"/>
            </a:pPr>
            <a:r>
              <a:rPr lang="en-US" altLang="zh-TW" sz="1800" dirty="0">
                <a:ea typeface="標楷體" pitchFamily="65" charset="-120"/>
              </a:rPr>
              <a:t>IONIC</a:t>
            </a:r>
          </a:p>
          <a:p>
            <a:pPr>
              <a:buFont typeface="Calibri" pitchFamily="34" charset="0"/>
              <a:buChar char="‐"/>
            </a:pPr>
            <a:endParaRPr lang="en-US" altLang="zh-TW" sz="1800" dirty="0">
              <a:ea typeface="標楷體" pitchFamily="65" charset="-120"/>
            </a:endParaRPr>
          </a:p>
          <a:p>
            <a:pPr lvl="0"/>
            <a:r>
              <a:rPr lang="en-US" altLang="zh-TW" sz="2000" b="1" dirty="0">
                <a:ea typeface="標楷體" pitchFamily="65" charset="-120"/>
              </a:rPr>
              <a:t>W</a:t>
            </a:r>
            <a:r>
              <a:rPr lang="zh-TW" altLang="zh-TW" sz="2000" b="1" dirty="0">
                <a:ea typeface="標楷體" pitchFamily="65" charset="-120"/>
              </a:rPr>
              <a:t>ebView</a:t>
            </a:r>
            <a:endParaRPr lang="en-US" altLang="zh-TW" sz="2000" b="1" dirty="0">
              <a:ea typeface="標楷體" pitchFamily="65" charset="-120"/>
            </a:endParaRPr>
          </a:p>
          <a:p>
            <a:pPr>
              <a:buFont typeface="Calibri" pitchFamily="34" charset="0"/>
              <a:buChar char="‐"/>
            </a:pPr>
            <a:r>
              <a:rPr lang="zh-TW" altLang="zh-TW" sz="1800" dirty="0">
                <a:ea typeface="標楷體" pitchFamily="65" charset="-120"/>
              </a:rPr>
              <a:t>整體架構</a:t>
            </a:r>
            <a:r>
              <a:rPr lang="zh-TW" altLang="zh-TW" sz="1800" dirty="0">
                <a:ea typeface="標楷體" pitchFamily="65" charset="-120"/>
              </a:rPr>
              <a:t>使用原</a:t>
            </a:r>
            <a:r>
              <a:rPr lang="zh-TW" altLang="zh-TW" sz="1800" dirty="0">
                <a:ea typeface="標楷體" pitchFamily="65" charset="-120"/>
              </a:rPr>
              <a:t>生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Calibri" pitchFamily="34" charset="0"/>
              <a:buChar char="‐"/>
            </a:pPr>
            <a:r>
              <a:rPr lang="zh-TW" altLang="en-US" sz="1800" dirty="0">
                <a:ea typeface="標楷體" pitchFamily="65" charset="-120"/>
              </a:rPr>
              <a:t>目前最</a:t>
            </a:r>
            <a:r>
              <a:rPr lang="zh-TW" altLang="zh-TW" sz="1800" dirty="0">
                <a:ea typeface="標楷體" pitchFamily="65" charset="-120"/>
              </a:rPr>
              <a:t>穩定的</a:t>
            </a:r>
            <a:r>
              <a:rPr lang="en-US" altLang="zh-TW" sz="1800" dirty="0">
                <a:ea typeface="標楷體" pitchFamily="65" charset="-120"/>
              </a:rPr>
              <a:t>Hybrid APP</a:t>
            </a:r>
            <a:r>
              <a:rPr lang="zh-TW" altLang="zh-TW" sz="1800" dirty="0">
                <a:ea typeface="標楷體" pitchFamily="65" charset="-120"/>
              </a:rPr>
              <a:t>開發方式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Calibri" pitchFamily="34" charset="0"/>
              <a:buChar char="‐"/>
            </a:pPr>
            <a:r>
              <a:rPr lang="zh-TW" altLang="zh-TW" sz="1800" dirty="0">
                <a:ea typeface="標楷體" pitchFamily="65" charset="-120"/>
              </a:rPr>
              <a:t>架構上就是</a:t>
            </a:r>
            <a:r>
              <a:rPr lang="zh-TW" altLang="zh-TW" sz="1800" dirty="0">
                <a:ea typeface="標楷體" pitchFamily="65" charset="-120"/>
              </a:rPr>
              <a:t>在App內寫</a:t>
            </a:r>
            <a:r>
              <a:rPr lang="zh-TW" altLang="zh-TW" sz="1800" dirty="0">
                <a:ea typeface="標楷體" pitchFamily="65" charset="-120"/>
              </a:rPr>
              <a:t>網頁</a:t>
            </a:r>
            <a:r>
              <a:rPr lang="zh-TW" altLang="en-US" sz="1800" dirty="0">
                <a:ea typeface="標楷體" pitchFamily="65" charset="-120"/>
              </a:rPr>
              <a:t>，</a:t>
            </a:r>
            <a:r>
              <a:rPr lang="zh-TW" altLang="en-US" sz="1800" dirty="0">
                <a:ea typeface="標楷體" pitchFamily="65" charset="-120"/>
              </a:rPr>
              <a:t>例：</a:t>
            </a:r>
            <a:r>
              <a:rPr lang="zh-TW" altLang="zh-TW" sz="1800" dirty="0">
                <a:ea typeface="標楷體" pitchFamily="65" charset="-120"/>
              </a:rPr>
              <a:t>A</a:t>
            </a:r>
            <a:r>
              <a:rPr lang="zh-TW" altLang="zh-TW" sz="1800" dirty="0">
                <a:ea typeface="標楷體" pitchFamily="65" charset="-120"/>
              </a:rPr>
              <a:t>pp </a:t>
            </a:r>
            <a:r>
              <a:rPr lang="zh-TW" altLang="zh-TW" sz="1800" dirty="0">
                <a:ea typeface="標楷體" pitchFamily="65" charset="-120"/>
              </a:rPr>
              <a:t>Stor</a:t>
            </a:r>
            <a:r>
              <a:rPr lang="en-US" altLang="zh-TW" sz="1800" dirty="0">
                <a:ea typeface="標楷體" pitchFamily="65" charset="-120"/>
              </a:rPr>
              <a:t>e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Calibri" pitchFamily="34" charset="0"/>
              <a:buChar char="‐"/>
            </a:pPr>
            <a:r>
              <a:rPr lang="zh-TW" altLang="zh-TW" sz="1800" dirty="0">
                <a:ea typeface="標楷體" pitchFamily="65" charset="-120"/>
              </a:rPr>
              <a:t>開發</a:t>
            </a:r>
            <a:r>
              <a:rPr lang="zh-TW" altLang="zh-TW" sz="1800" dirty="0">
                <a:ea typeface="標楷體" pitchFamily="65" charset="-120"/>
              </a:rPr>
              <a:t>時</a:t>
            </a:r>
            <a:r>
              <a:rPr lang="zh-TW" altLang="zh-TW" sz="1800" dirty="0">
                <a:ea typeface="標楷體" pitchFamily="65" charset="-120"/>
              </a:rPr>
              <a:t>分工明確</a:t>
            </a:r>
            <a:r>
              <a:rPr lang="zh-TW" altLang="zh-TW" sz="1800" dirty="0">
                <a:ea typeface="標楷體" pitchFamily="65" charset="-120"/>
              </a:rPr>
              <a:t>，</a:t>
            </a:r>
            <a:r>
              <a:rPr lang="zh-TW" altLang="zh-TW" sz="1800" dirty="0">
                <a:ea typeface="標楷體" pitchFamily="65" charset="-120"/>
              </a:rPr>
              <a:t>底層由</a:t>
            </a:r>
            <a:r>
              <a:rPr lang="zh-TW" altLang="en-US" sz="1800" dirty="0">
                <a:ea typeface="標楷體" pitchFamily="65" charset="-120"/>
              </a:rPr>
              <a:t>原</a:t>
            </a:r>
            <a:r>
              <a:rPr lang="zh-TW" altLang="en-US" sz="1800" dirty="0">
                <a:ea typeface="標楷體" pitchFamily="65" charset="-120"/>
              </a:rPr>
              <a:t>生開</a:t>
            </a:r>
            <a:r>
              <a:rPr lang="zh-TW" altLang="zh-TW" sz="1800" dirty="0">
                <a:ea typeface="標楷體" pitchFamily="65" charset="-120"/>
              </a:rPr>
              <a:t>發</a:t>
            </a:r>
            <a:r>
              <a:rPr lang="zh-TW" altLang="zh-TW" sz="1800" dirty="0">
                <a:ea typeface="標楷體" pitchFamily="65" charset="-120"/>
              </a:rPr>
              <a:t>人員處理，</a:t>
            </a:r>
            <a:r>
              <a:rPr lang="zh-TW" altLang="zh-TW" sz="1800" dirty="0">
                <a:ea typeface="標楷體" pitchFamily="65" charset="-120"/>
              </a:rPr>
              <a:t>上層由</a:t>
            </a:r>
            <a:r>
              <a:rPr lang="zh-TW" altLang="zh-TW" sz="1800" dirty="0">
                <a:ea typeface="標楷體" pitchFamily="65" charset="-120"/>
              </a:rPr>
              <a:t>Web前端開發人員</a:t>
            </a:r>
            <a:r>
              <a:rPr lang="zh-TW" altLang="zh-TW" sz="1800" dirty="0">
                <a:ea typeface="標楷體" pitchFamily="65" charset="-120"/>
              </a:rPr>
              <a:t>處理</a:t>
            </a:r>
            <a:endParaRPr lang="en-US" altLang="zh-TW" sz="1800" dirty="0">
              <a:ea typeface="標楷體" pitchFamily="65" charset="-120"/>
            </a:endParaRPr>
          </a:p>
          <a:p>
            <a:pPr marL="127991" indent="0">
              <a:buNone/>
            </a:pPr>
            <a:endParaRPr lang="en-US" altLang="zh-TW" sz="1800" dirty="0">
              <a:ea typeface="標楷體" pitchFamily="65" charset="-120"/>
            </a:endParaRPr>
          </a:p>
          <a:p>
            <a:endParaRPr lang="en-US" altLang="zh-TW" sz="1800" dirty="0">
              <a:ea typeface="標楷體" pitchFamily="65" charset="-120"/>
            </a:endParaRPr>
          </a:p>
          <a:p>
            <a:endParaRPr lang="zh-TW" altLang="en-US" sz="1800" dirty="0">
              <a:ea typeface="標楷體" pitchFamily="65" charset="-120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80" y="2380264"/>
            <a:ext cx="4680650" cy="2422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Hybrid APP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4970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34837" y="1113549"/>
            <a:ext cx="7620000" cy="3600450"/>
          </a:xfrm>
        </p:spPr>
        <p:txBody>
          <a:bodyPr>
            <a:normAutofit fontScale="92500" lnSpcReduction="20000"/>
          </a:bodyPr>
          <a:lstStyle/>
          <a:p>
            <a:r>
              <a:rPr lang="zh-TW" altLang="en-US" sz="2000" b="1" dirty="0">
                <a:ea typeface="標楷體" pitchFamily="65" charset="-120"/>
              </a:rPr>
              <a:t>多</a:t>
            </a:r>
            <a:r>
              <a:rPr lang="en-US" altLang="zh-TW" sz="2000" b="1" dirty="0">
                <a:ea typeface="標楷體" pitchFamily="65" charset="-120"/>
              </a:rPr>
              <a:t>View</a:t>
            </a:r>
            <a:r>
              <a:rPr lang="zh-TW" altLang="en-US" sz="2000" b="1" dirty="0">
                <a:ea typeface="標楷體" pitchFamily="65" charset="-120"/>
              </a:rPr>
              <a:t>混合</a:t>
            </a:r>
            <a:r>
              <a:rPr lang="zh-TW" altLang="en-US" sz="2000" b="1" dirty="0">
                <a:ea typeface="標楷體" pitchFamily="65" charset="-120"/>
              </a:rPr>
              <a:t>型</a:t>
            </a:r>
            <a:endParaRPr lang="en-US" altLang="zh-TW" sz="2000" b="1" dirty="0">
              <a:ea typeface="標楷體" pitchFamily="65" charset="-120"/>
            </a:endParaRP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      </a:t>
            </a:r>
            <a:r>
              <a:rPr lang="zh-TW" altLang="zh-TW" sz="1800" dirty="0">
                <a:ea typeface="標楷體" pitchFamily="65" charset="-120"/>
              </a:rPr>
              <a:t>Native </a:t>
            </a:r>
            <a:r>
              <a:rPr lang="zh-TW" altLang="zh-TW" sz="1800" dirty="0">
                <a:ea typeface="標楷體" pitchFamily="65" charset="-120"/>
              </a:rPr>
              <a:t>View和Web View獨立展示，交替</a:t>
            </a:r>
            <a:r>
              <a:rPr lang="zh-TW" altLang="zh-TW" sz="1800" dirty="0">
                <a:ea typeface="標楷體" pitchFamily="65" charset="-120"/>
              </a:rPr>
              <a:t>出</a:t>
            </a:r>
            <a:r>
              <a:rPr lang="zh-TW" altLang="en-US" sz="1800" dirty="0">
                <a:ea typeface="標楷體" pitchFamily="65" charset="-120"/>
              </a:rPr>
              <a:t>現</a:t>
            </a:r>
            <a:endParaRPr lang="en-US" altLang="zh-TW" sz="1800" dirty="0">
              <a:ea typeface="標楷體" pitchFamily="65" charset="-120"/>
            </a:endParaRP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 </a:t>
            </a:r>
            <a:r>
              <a:rPr lang="zh-TW" altLang="en-US" sz="1800" dirty="0">
                <a:ea typeface="標楷體" pitchFamily="65" charset="-120"/>
              </a:rPr>
              <a:t>     </a:t>
            </a:r>
            <a:r>
              <a:rPr lang="zh-TW" altLang="zh-TW" sz="1800" dirty="0">
                <a:ea typeface="標楷體" pitchFamily="65" charset="-120"/>
              </a:rPr>
              <a:t>將</a:t>
            </a:r>
            <a:r>
              <a:rPr lang="zh-TW" altLang="zh-TW" sz="1800" dirty="0">
                <a:ea typeface="標楷體" pitchFamily="65" charset="-120"/>
              </a:rPr>
              <a:t>WebView當成一個獨立的View（Activity）運行起來，在WebView內</a:t>
            </a:r>
            <a:r>
              <a:rPr lang="zh-TW" altLang="zh-TW" sz="1800" dirty="0">
                <a:ea typeface="標楷體" pitchFamily="65" charset="-120"/>
              </a:rPr>
              <a:t>完成展示</a:t>
            </a:r>
            <a:r>
              <a:rPr lang="zh-TW" altLang="en-US" sz="1800" dirty="0">
                <a:ea typeface="標楷體" pitchFamily="65" charset="-120"/>
              </a:rPr>
              <a:t>   </a:t>
            </a:r>
            <a:endParaRPr lang="en-US" altLang="zh-TW" sz="1800" dirty="0">
              <a:ea typeface="標楷體" pitchFamily="65" charset="-120"/>
            </a:endParaRPr>
          </a:p>
          <a:p>
            <a:pPr marL="127991" indent="0">
              <a:buNone/>
            </a:pPr>
            <a:endParaRPr lang="en-US" altLang="zh-TW" sz="1800" b="1" dirty="0">
              <a:ea typeface="標楷體" pitchFamily="65" charset="-120"/>
            </a:endParaRPr>
          </a:p>
          <a:p>
            <a:r>
              <a:rPr lang="zh-TW" altLang="en-US" sz="2000" b="1" dirty="0">
                <a:ea typeface="標楷體" pitchFamily="65" charset="-120"/>
              </a:rPr>
              <a:t>單</a:t>
            </a:r>
            <a:r>
              <a:rPr lang="en-US" altLang="zh-TW" sz="2000" b="1" dirty="0">
                <a:ea typeface="標楷體" pitchFamily="65" charset="-120"/>
              </a:rPr>
              <a:t>View</a:t>
            </a:r>
            <a:r>
              <a:rPr lang="zh-TW" altLang="en-US" sz="2000" b="1" dirty="0">
                <a:ea typeface="標楷體" pitchFamily="65" charset="-120"/>
              </a:rPr>
              <a:t>混合型</a:t>
            </a:r>
            <a:endParaRPr lang="en-US" altLang="zh-TW" sz="2000" b="1" dirty="0">
              <a:ea typeface="標楷體" pitchFamily="65" charset="-120"/>
            </a:endParaRP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     </a:t>
            </a:r>
            <a:r>
              <a:rPr lang="zh-TW" altLang="zh-TW" sz="1800" dirty="0">
                <a:ea typeface="標楷體" pitchFamily="65" charset="-120"/>
              </a:rPr>
              <a:t>同時</a:t>
            </a:r>
            <a:r>
              <a:rPr lang="zh-TW" altLang="zh-TW" sz="1800" dirty="0">
                <a:ea typeface="標楷體" pitchFamily="65" charset="-120"/>
              </a:rPr>
              <a:t>包括Native View和Web View。互相之間是覆蓋（層疊）的</a:t>
            </a:r>
            <a:r>
              <a:rPr lang="zh-TW" altLang="zh-TW" sz="1800" dirty="0">
                <a:ea typeface="標楷體" pitchFamily="65" charset="-120"/>
              </a:rPr>
              <a:t>關係</a:t>
            </a:r>
            <a:endParaRPr lang="en-US" altLang="zh-TW" sz="1800" dirty="0">
              <a:ea typeface="標楷體" pitchFamily="65" charset="-120"/>
            </a:endParaRP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     </a:t>
            </a:r>
            <a:r>
              <a:rPr lang="zh-TW" altLang="zh-TW" sz="1800" dirty="0">
                <a:ea typeface="標楷體" pitchFamily="65" charset="-120"/>
              </a:rPr>
              <a:t>開發</a:t>
            </a:r>
            <a:r>
              <a:rPr lang="zh-TW" altLang="zh-TW" sz="1800" dirty="0">
                <a:ea typeface="標楷體" pitchFamily="65" charset="-120"/>
              </a:rPr>
              <a:t>難度較大，但是體驗</a:t>
            </a:r>
            <a:r>
              <a:rPr lang="zh-TW" altLang="zh-TW" sz="1800" dirty="0">
                <a:ea typeface="標楷體" pitchFamily="65" charset="-120"/>
              </a:rPr>
              <a:t>較好</a:t>
            </a:r>
            <a:endParaRPr lang="en-US" altLang="zh-TW" sz="1800" dirty="0">
              <a:ea typeface="標楷體" pitchFamily="65" charset="-120"/>
            </a:endParaRPr>
          </a:p>
          <a:p>
            <a:pPr marL="127991" indent="0">
              <a:buNone/>
            </a:pPr>
            <a:endParaRPr lang="en-US" altLang="zh-TW" sz="1800" b="1" dirty="0">
              <a:ea typeface="標楷體" pitchFamily="65" charset="-120"/>
            </a:endParaRPr>
          </a:p>
          <a:p>
            <a:r>
              <a:rPr lang="zh-TW" altLang="en-US" sz="2000" b="1" dirty="0">
                <a:ea typeface="標楷體" pitchFamily="65" charset="-120"/>
              </a:rPr>
              <a:t> </a:t>
            </a:r>
            <a:r>
              <a:rPr lang="en-US" altLang="zh-TW" sz="2000" b="1" dirty="0">
                <a:ea typeface="標楷體" pitchFamily="65" charset="-120"/>
              </a:rPr>
              <a:t>Web</a:t>
            </a:r>
            <a:r>
              <a:rPr lang="zh-TW" altLang="en-US" sz="2000" b="1" dirty="0">
                <a:ea typeface="標楷體" pitchFamily="65" charset="-120"/>
              </a:rPr>
              <a:t>主體型</a:t>
            </a:r>
            <a:endParaRPr lang="en-US" altLang="zh-TW" sz="2000" b="1" dirty="0">
              <a:ea typeface="標楷體" pitchFamily="65" charset="-120"/>
            </a:endParaRPr>
          </a:p>
          <a:p>
            <a:pPr marL="127991" indent="0">
              <a:buNone/>
            </a:pPr>
            <a:r>
              <a:rPr lang="zh-TW" altLang="en-US" sz="1800" dirty="0">
                <a:ea typeface="標楷體" pitchFamily="65" charset="-120"/>
              </a:rPr>
              <a:t>     </a:t>
            </a:r>
            <a:r>
              <a:rPr lang="zh-TW" altLang="zh-TW" sz="1800" dirty="0">
                <a:ea typeface="標楷體" pitchFamily="65" charset="-120"/>
              </a:rPr>
              <a:t>主要</a:t>
            </a:r>
            <a:r>
              <a:rPr lang="zh-TW" altLang="zh-TW" sz="1800" dirty="0">
                <a:ea typeface="標楷體" pitchFamily="65" charset="-120"/>
              </a:rPr>
              <a:t>以網頁語言編寫，穿插Native功能的Hybrid App開發類型</a:t>
            </a:r>
            <a:endParaRPr lang="en-US" altLang="zh-TW" sz="1800" b="1" dirty="0">
              <a:ea typeface="標楷體" pitchFamily="65" charset="-120"/>
            </a:endParaRPr>
          </a:p>
          <a:p>
            <a:pPr marL="127991" indent="0">
              <a:buNone/>
            </a:pPr>
            <a:endParaRPr lang="en-US" altLang="zh-TW" dirty="0">
              <a:ea typeface="標楷體" pitchFamily="65" charset="-120"/>
            </a:endParaRPr>
          </a:p>
          <a:p>
            <a:pPr marL="127991" indent="0">
              <a:buNone/>
            </a:pPr>
            <a:r>
              <a:rPr lang="zh-TW" altLang="en-US" sz="1900" b="1" dirty="0">
                <a:ea typeface="標楷體" pitchFamily="65" charset="-120"/>
              </a:rPr>
              <a:t>缺點</a:t>
            </a:r>
            <a:r>
              <a:rPr lang="en-US" altLang="zh-TW" sz="1900" b="1" dirty="0">
                <a:ea typeface="標楷體" pitchFamily="65" charset="-120"/>
              </a:rPr>
              <a:t>:</a:t>
            </a:r>
          </a:p>
          <a:p>
            <a:pPr>
              <a:buFont typeface="Calibri" pitchFamily="34" charset="0"/>
              <a:buChar char="‐"/>
            </a:pPr>
            <a:r>
              <a:rPr lang="en-US" altLang="zh-TW" sz="1900" dirty="0" err="1">
                <a:ea typeface="標楷體" pitchFamily="65" charset="-120"/>
              </a:rPr>
              <a:t>Webview</a:t>
            </a:r>
            <a:r>
              <a:rPr lang="zh-TW" altLang="en-US" sz="1900" dirty="0">
                <a:ea typeface="標楷體" pitchFamily="65" charset="-120"/>
              </a:rPr>
              <a:t>在效能上會大幅降低</a:t>
            </a:r>
            <a:endParaRPr lang="en-US" altLang="zh-TW" sz="1900" dirty="0">
              <a:ea typeface="標楷體" pitchFamily="65" charset="-120"/>
            </a:endParaRPr>
          </a:p>
          <a:p>
            <a:pPr>
              <a:buFont typeface="Calibri" pitchFamily="34" charset="0"/>
              <a:buChar char="‐"/>
            </a:pPr>
            <a:r>
              <a:rPr lang="zh-TW" altLang="en-US" sz="1900" dirty="0">
                <a:ea typeface="標楷體" pitchFamily="65" charset="-120"/>
              </a:rPr>
              <a:t>可透過優化的方式來解決，但仍有限度</a:t>
            </a:r>
            <a:endParaRPr lang="en-US" altLang="zh-TW" sz="1900" dirty="0">
              <a:ea typeface="標楷體" pitchFamily="65" charset="-120"/>
            </a:endParaRPr>
          </a:p>
          <a:p>
            <a:pPr>
              <a:buFont typeface="Calibri" pitchFamily="34" charset="0"/>
              <a:buChar char="‐"/>
            </a:pPr>
            <a:r>
              <a:rPr lang="zh-TW" altLang="en-US" sz="1900" dirty="0">
                <a:ea typeface="標楷體" pitchFamily="65" charset="-120"/>
              </a:rPr>
              <a:t>優化達到的回報率不一定會試當初所期望</a:t>
            </a:r>
            <a:endParaRPr lang="en-US" altLang="zh-TW" sz="1900" dirty="0">
              <a:ea typeface="標楷體" pitchFamily="65" charset="-120"/>
            </a:endParaRPr>
          </a:p>
          <a:p>
            <a:pPr>
              <a:buFont typeface="Calibri" pitchFamily="34" charset="0"/>
              <a:buChar char="‐"/>
            </a:pPr>
            <a:r>
              <a:rPr lang="en-US" altLang="zh-TW" sz="1900" dirty="0">
                <a:ea typeface="標楷體" pitchFamily="65" charset="-120"/>
              </a:rPr>
              <a:t>Facebook</a:t>
            </a:r>
            <a:r>
              <a:rPr lang="zh-TW" altLang="en-US" sz="1900" dirty="0">
                <a:ea typeface="標楷體" pitchFamily="65" charset="-120"/>
              </a:rPr>
              <a:t>因而自行開發</a:t>
            </a:r>
            <a:r>
              <a:rPr lang="en-US" altLang="zh-TW" sz="1900" dirty="0">
                <a:ea typeface="標楷體" pitchFamily="65" charset="-120"/>
              </a:rPr>
              <a:t>React Native</a:t>
            </a:r>
            <a:r>
              <a:rPr lang="zh-TW" altLang="en-US" sz="1900" dirty="0">
                <a:ea typeface="標楷體" pitchFamily="65" charset="-120"/>
              </a:rPr>
              <a:t>技術</a:t>
            </a:r>
            <a:endParaRPr lang="en-US" altLang="zh-TW" sz="1900" dirty="0">
              <a:ea typeface="標楷體" pitchFamily="65" charset="-120"/>
            </a:endParaRPr>
          </a:p>
          <a:p>
            <a:endParaRPr lang="en-US" altLang="zh-TW" dirty="0" smtClean="0">
              <a:ea typeface="標楷體" pitchFamily="65" charset="-12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771" y="180353"/>
            <a:ext cx="5533821" cy="33014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403562" y="1137888"/>
            <a:ext cx="5688790" cy="1878417"/>
          </a:xfrm>
          <a:prstGeom prst="rect">
            <a:avLst/>
          </a:prstGeom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Hybrid APP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4368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4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allAtOnce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videoplayback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0127" y="1113549"/>
            <a:ext cx="6534150" cy="3600450"/>
          </a:xfrm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900" b="1" dirty="0">
                <a:latin typeface="+mn-lt"/>
                <a:ea typeface="標楷體" pitchFamily="65" charset="-120"/>
              </a:rPr>
              <a:t>效能比較</a:t>
            </a:r>
          </a:p>
        </p:txBody>
      </p:sp>
    </p:spTree>
    <p:extLst>
      <p:ext uri="{BB962C8B-B14F-4D97-AF65-F5344CB8AC3E}">
        <p14:creationId xmlns:p14="http://schemas.microsoft.com/office/powerpoint/2010/main" val="1661445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React Native 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grpSp>
        <p:nvGrpSpPr>
          <p:cNvPr id="7" name="群組 6"/>
          <p:cNvGrpSpPr/>
          <p:nvPr/>
        </p:nvGrpSpPr>
        <p:grpSpPr>
          <a:xfrm>
            <a:off x="1881028" y="1275645"/>
            <a:ext cx="4381507" cy="3115259"/>
            <a:chOff x="827480" y="1916790"/>
            <a:chExt cx="5158869" cy="4682329"/>
          </a:xfrm>
        </p:grpSpPr>
        <p:grpSp>
          <p:nvGrpSpPr>
            <p:cNvPr id="8" name="群組 7"/>
            <p:cNvGrpSpPr/>
            <p:nvPr/>
          </p:nvGrpSpPr>
          <p:grpSpPr>
            <a:xfrm>
              <a:off x="827480" y="2439508"/>
              <a:ext cx="5158869" cy="4159611"/>
              <a:chOff x="1142596" y="1570913"/>
              <a:chExt cx="10136502" cy="7840364"/>
            </a:xfrm>
          </p:grpSpPr>
          <p:sp>
            <p:nvSpPr>
              <p:cNvPr id="10" name="object 3"/>
              <p:cNvSpPr/>
              <p:nvPr/>
            </p:nvSpPr>
            <p:spPr>
              <a:xfrm>
                <a:off x="1142596" y="2212873"/>
                <a:ext cx="2015489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2015489" h="1270000">
                    <a:moveTo>
                      <a:pt x="0" y="1079500"/>
                    </a:moveTo>
                    <a:lnTo>
                      <a:pt x="0" y="190500"/>
                    </a:lnTo>
                    <a:lnTo>
                      <a:pt x="5031" y="146820"/>
                    </a:lnTo>
                    <a:lnTo>
                      <a:pt x="19362" y="106722"/>
                    </a:lnTo>
                    <a:lnTo>
                      <a:pt x="41850" y="71351"/>
                    </a:lnTo>
                    <a:lnTo>
                      <a:pt x="71351" y="41850"/>
                    </a:lnTo>
                    <a:lnTo>
                      <a:pt x="106722" y="19362"/>
                    </a:lnTo>
                    <a:lnTo>
                      <a:pt x="146820" y="5031"/>
                    </a:lnTo>
                    <a:lnTo>
                      <a:pt x="190500" y="0"/>
                    </a:lnTo>
                    <a:lnTo>
                      <a:pt x="1825002" y="0"/>
                    </a:lnTo>
                    <a:lnTo>
                      <a:pt x="1868681" y="5031"/>
                    </a:lnTo>
                    <a:lnTo>
                      <a:pt x="1908778" y="19362"/>
                    </a:lnTo>
                    <a:lnTo>
                      <a:pt x="1944149" y="41850"/>
                    </a:lnTo>
                    <a:lnTo>
                      <a:pt x="1973650" y="71351"/>
                    </a:lnTo>
                    <a:lnTo>
                      <a:pt x="1996139" y="106722"/>
                    </a:lnTo>
                    <a:lnTo>
                      <a:pt x="2010471" y="146820"/>
                    </a:lnTo>
                    <a:lnTo>
                      <a:pt x="2015502" y="190500"/>
                    </a:lnTo>
                    <a:lnTo>
                      <a:pt x="2015502" y="1079500"/>
                    </a:lnTo>
                    <a:lnTo>
                      <a:pt x="2010471" y="1123180"/>
                    </a:lnTo>
                    <a:lnTo>
                      <a:pt x="1996139" y="1163277"/>
                    </a:lnTo>
                    <a:lnTo>
                      <a:pt x="1973650" y="1198648"/>
                    </a:lnTo>
                    <a:lnTo>
                      <a:pt x="1944149" y="1228149"/>
                    </a:lnTo>
                    <a:lnTo>
                      <a:pt x="1908778" y="1250637"/>
                    </a:lnTo>
                    <a:lnTo>
                      <a:pt x="1868681" y="1264968"/>
                    </a:lnTo>
                    <a:lnTo>
                      <a:pt x="1825002" y="1270000"/>
                    </a:lnTo>
                    <a:lnTo>
                      <a:pt x="190500" y="1270000"/>
                    </a:lnTo>
                    <a:lnTo>
                      <a:pt x="146820" y="1264968"/>
                    </a:lnTo>
                    <a:lnTo>
                      <a:pt x="106722" y="1250637"/>
                    </a:lnTo>
                    <a:lnTo>
                      <a:pt x="71351" y="1228149"/>
                    </a:lnTo>
                    <a:lnTo>
                      <a:pt x="41850" y="1198648"/>
                    </a:lnTo>
                    <a:lnTo>
                      <a:pt x="19362" y="1163277"/>
                    </a:lnTo>
                    <a:lnTo>
                      <a:pt x="5031" y="1123180"/>
                    </a:lnTo>
                    <a:lnTo>
                      <a:pt x="0" y="10795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1" name="object 4"/>
              <p:cNvSpPr txBox="1"/>
              <p:nvPr/>
            </p:nvSpPr>
            <p:spPr>
              <a:xfrm>
                <a:off x="1376324" y="2659893"/>
                <a:ext cx="2969471" cy="78474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222"/>
                <a:r>
                  <a:rPr sz="1800" spc="-23" dirty="0">
                    <a:latin typeface="Arial"/>
                    <a:cs typeface="Arial"/>
                  </a:rPr>
                  <a:t>ReactJS</a:t>
                </a:r>
                <a:endParaRPr sz="1800" dirty="0">
                  <a:latin typeface="Arial"/>
                  <a:cs typeface="Arial"/>
                </a:endParaRPr>
              </a:p>
            </p:txBody>
          </p:sp>
          <p:sp>
            <p:nvSpPr>
              <p:cNvPr id="12" name="object 5"/>
              <p:cNvSpPr/>
              <p:nvPr/>
            </p:nvSpPr>
            <p:spPr>
              <a:xfrm>
                <a:off x="8932138" y="6304380"/>
                <a:ext cx="2346960" cy="1270001"/>
              </a:xfrm>
              <a:custGeom>
                <a:avLst/>
                <a:gdLst/>
                <a:ahLst/>
                <a:cxnLst/>
                <a:rect l="l" t="t" r="r" b="b"/>
                <a:pathLst>
                  <a:path w="2346959" h="1270000">
                    <a:moveTo>
                      <a:pt x="0" y="1079500"/>
                    </a:moveTo>
                    <a:lnTo>
                      <a:pt x="0" y="190500"/>
                    </a:lnTo>
                    <a:lnTo>
                      <a:pt x="5031" y="146820"/>
                    </a:lnTo>
                    <a:lnTo>
                      <a:pt x="19362" y="106722"/>
                    </a:lnTo>
                    <a:lnTo>
                      <a:pt x="41850" y="71351"/>
                    </a:lnTo>
                    <a:lnTo>
                      <a:pt x="71351" y="41850"/>
                    </a:lnTo>
                    <a:lnTo>
                      <a:pt x="106722" y="19362"/>
                    </a:lnTo>
                    <a:lnTo>
                      <a:pt x="146820" y="5031"/>
                    </a:lnTo>
                    <a:lnTo>
                      <a:pt x="190500" y="0"/>
                    </a:lnTo>
                    <a:lnTo>
                      <a:pt x="2156333" y="0"/>
                    </a:lnTo>
                    <a:lnTo>
                      <a:pt x="2200011" y="5031"/>
                    </a:lnTo>
                    <a:lnTo>
                      <a:pt x="2240108" y="19362"/>
                    </a:lnTo>
                    <a:lnTo>
                      <a:pt x="2275479" y="41850"/>
                    </a:lnTo>
                    <a:lnTo>
                      <a:pt x="2304981" y="71351"/>
                    </a:lnTo>
                    <a:lnTo>
                      <a:pt x="2327469" y="106722"/>
                    </a:lnTo>
                    <a:lnTo>
                      <a:pt x="2341801" y="146820"/>
                    </a:lnTo>
                    <a:lnTo>
                      <a:pt x="2346833" y="190500"/>
                    </a:lnTo>
                    <a:lnTo>
                      <a:pt x="2346833" y="1079500"/>
                    </a:lnTo>
                    <a:lnTo>
                      <a:pt x="2341801" y="1123180"/>
                    </a:lnTo>
                    <a:lnTo>
                      <a:pt x="2327469" y="1163277"/>
                    </a:lnTo>
                    <a:lnTo>
                      <a:pt x="2304981" y="1198648"/>
                    </a:lnTo>
                    <a:lnTo>
                      <a:pt x="2275479" y="1228149"/>
                    </a:lnTo>
                    <a:lnTo>
                      <a:pt x="2240108" y="1250637"/>
                    </a:lnTo>
                    <a:lnTo>
                      <a:pt x="2200011" y="1264968"/>
                    </a:lnTo>
                    <a:lnTo>
                      <a:pt x="2156333" y="1270000"/>
                    </a:lnTo>
                    <a:lnTo>
                      <a:pt x="190500" y="1270000"/>
                    </a:lnTo>
                    <a:lnTo>
                      <a:pt x="146820" y="1264968"/>
                    </a:lnTo>
                    <a:lnTo>
                      <a:pt x="106722" y="1250637"/>
                    </a:lnTo>
                    <a:lnTo>
                      <a:pt x="71351" y="1228149"/>
                    </a:lnTo>
                    <a:lnTo>
                      <a:pt x="41850" y="1198648"/>
                    </a:lnTo>
                    <a:lnTo>
                      <a:pt x="19362" y="1163277"/>
                    </a:lnTo>
                    <a:lnTo>
                      <a:pt x="5031" y="1123180"/>
                    </a:lnTo>
                    <a:lnTo>
                      <a:pt x="0" y="10795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3" name="object 6"/>
              <p:cNvSpPr txBox="1"/>
              <p:nvPr/>
            </p:nvSpPr>
            <p:spPr>
              <a:xfrm>
                <a:off x="9130899" y="6406245"/>
                <a:ext cx="2148199" cy="156949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222" marR="5688" indent="170665"/>
                <a:r>
                  <a:rPr sz="1800" spc="-78" dirty="0">
                    <a:latin typeface="Arial"/>
                    <a:cs typeface="Arial"/>
                  </a:rPr>
                  <a:t>Native  Function</a:t>
                </a:r>
              </a:p>
            </p:txBody>
          </p:sp>
          <p:sp>
            <p:nvSpPr>
              <p:cNvPr id="14" name="object 7"/>
              <p:cNvSpPr/>
              <p:nvPr/>
            </p:nvSpPr>
            <p:spPr>
              <a:xfrm>
                <a:off x="4931219" y="2212873"/>
                <a:ext cx="2290445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2290445" h="1270000">
                    <a:moveTo>
                      <a:pt x="0" y="1079500"/>
                    </a:moveTo>
                    <a:lnTo>
                      <a:pt x="0" y="190500"/>
                    </a:lnTo>
                    <a:lnTo>
                      <a:pt x="5031" y="146820"/>
                    </a:lnTo>
                    <a:lnTo>
                      <a:pt x="19362" y="106722"/>
                    </a:lnTo>
                    <a:lnTo>
                      <a:pt x="41850" y="71351"/>
                    </a:lnTo>
                    <a:lnTo>
                      <a:pt x="71351" y="41850"/>
                    </a:lnTo>
                    <a:lnTo>
                      <a:pt x="106722" y="19362"/>
                    </a:lnTo>
                    <a:lnTo>
                      <a:pt x="146820" y="5031"/>
                    </a:lnTo>
                    <a:lnTo>
                      <a:pt x="190500" y="0"/>
                    </a:lnTo>
                    <a:lnTo>
                      <a:pt x="2099360" y="0"/>
                    </a:lnTo>
                    <a:lnTo>
                      <a:pt x="2143039" y="5031"/>
                    </a:lnTo>
                    <a:lnTo>
                      <a:pt x="2183136" y="19362"/>
                    </a:lnTo>
                    <a:lnTo>
                      <a:pt x="2218507" y="41850"/>
                    </a:lnTo>
                    <a:lnTo>
                      <a:pt x="2248009" y="71351"/>
                    </a:lnTo>
                    <a:lnTo>
                      <a:pt x="2270497" y="106722"/>
                    </a:lnTo>
                    <a:lnTo>
                      <a:pt x="2284829" y="146820"/>
                    </a:lnTo>
                    <a:lnTo>
                      <a:pt x="2289860" y="190500"/>
                    </a:lnTo>
                    <a:lnTo>
                      <a:pt x="2289860" y="1079500"/>
                    </a:lnTo>
                    <a:lnTo>
                      <a:pt x="2284829" y="1123180"/>
                    </a:lnTo>
                    <a:lnTo>
                      <a:pt x="2270497" y="1163277"/>
                    </a:lnTo>
                    <a:lnTo>
                      <a:pt x="2248009" y="1198648"/>
                    </a:lnTo>
                    <a:lnTo>
                      <a:pt x="2218507" y="1228149"/>
                    </a:lnTo>
                    <a:lnTo>
                      <a:pt x="2183136" y="1250637"/>
                    </a:lnTo>
                    <a:lnTo>
                      <a:pt x="2143039" y="1264968"/>
                    </a:lnTo>
                    <a:lnTo>
                      <a:pt x="2099360" y="1270000"/>
                    </a:lnTo>
                    <a:lnTo>
                      <a:pt x="190500" y="1270000"/>
                    </a:lnTo>
                    <a:lnTo>
                      <a:pt x="146820" y="1264968"/>
                    </a:lnTo>
                    <a:lnTo>
                      <a:pt x="106722" y="1250637"/>
                    </a:lnTo>
                    <a:lnTo>
                      <a:pt x="71351" y="1228149"/>
                    </a:lnTo>
                    <a:lnTo>
                      <a:pt x="41850" y="1198648"/>
                    </a:lnTo>
                    <a:lnTo>
                      <a:pt x="19362" y="1163277"/>
                    </a:lnTo>
                    <a:lnTo>
                      <a:pt x="5031" y="1123180"/>
                    </a:lnTo>
                    <a:lnTo>
                      <a:pt x="0" y="10795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5" name="object 8"/>
              <p:cNvSpPr txBox="1"/>
              <p:nvPr/>
            </p:nvSpPr>
            <p:spPr>
              <a:xfrm>
                <a:off x="4926407" y="2345566"/>
                <a:ext cx="2551061" cy="1569493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222"/>
                <a:r>
                  <a:rPr lang="en-US" sz="1800" dirty="0" err="1">
                    <a:latin typeface="Arial"/>
                    <a:cs typeface="Arial"/>
                  </a:rPr>
                  <a:t>Javascript</a:t>
                </a:r>
                <a:r>
                  <a:rPr lang="en-US" sz="1800" dirty="0">
                    <a:latin typeface="Arial"/>
                    <a:cs typeface="Arial"/>
                  </a:rPr>
                  <a:t>     </a:t>
                </a:r>
              </a:p>
              <a:p>
                <a:pPr marL="14222"/>
                <a:r>
                  <a:rPr lang="zh-TW" altLang="en-US" sz="1800" dirty="0">
                    <a:latin typeface="Arial"/>
                    <a:cs typeface="Arial"/>
                  </a:rPr>
                  <a:t>　</a:t>
                </a:r>
                <a:r>
                  <a:rPr lang="en-US" sz="1800" dirty="0">
                    <a:latin typeface="Arial"/>
                    <a:cs typeface="Arial"/>
                  </a:rPr>
                  <a:t>Core</a:t>
                </a:r>
                <a:endParaRPr sz="1800" dirty="0">
                  <a:latin typeface="Arial"/>
                  <a:cs typeface="Arial"/>
                </a:endParaRPr>
              </a:p>
            </p:txBody>
          </p:sp>
          <p:sp>
            <p:nvSpPr>
              <p:cNvPr id="16" name="object 9"/>
              <p:cNvSpPr/>
              <p:nvPr/>
            </p:nvSpPr>
            <p:spPr>
              <a:xfrm>
                <a:off x="3297999" y="2502789"/>
                <a:ext cx="1241425" cy="690245"/>
              </a:xfrm>
              <a:custGeom>
                <a:avLst/>
                <a:gdLst/>
                <a:ahLst/>
                <a:cxnLst/>
                <a:rect l="l" t="t" r="r" b="b"/>
                <a:pathLst>
                  <a:path w="1241425" h="690244">
                    <a:moveTo>
                      <a:pt x="496444" y="455510"/>
                    </a:moveTo>
                    <a:lnTo>
                      <a:pt x="496444" y="690168"/>
                    </a:lnTo>
                    <a:lnTo>
                      <a:pt x="0" y="345084"/>
                    </a:lnTo>
                    <a:lnTo>
                      <a:pt x="496444" y="0"/>
                    </a:lnTo>
                    <a:lnTo>
                      <a:pt x="496444" y="234656"/>
                    </a:lnTo>
                    <a:lnTo>
                      <a:pt x="744665" y="234656"/>
                    </a:lnTo>
                    <a:lnTo>
                      <a:pt x="744665" y="0"/>
                    </a:lnTo>
                    <a:lnTo>
                      <a:pt x="1241110" y="345084"/>
                    </a:lnTo>
                    <a:lnTo>
                      <a:pt x="744665" y="690168"/>
                    </a:lnTo>
                    <a:lnTo>
                      <a:pt x="744665" y="455510"/>
                    </a:lnTo>
                    <a:lnTo>
                      <a:pt x="496444" y="45551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7" name="object 10"/>
              <p:cNvSpPr/>
              <p:nvPr/>
            </p:nvSpPr>
            <p:spPr>
              <a:xfrm>
                <a:off x="4704422" y="1570913"/>
                <a:ext cx="2773045" cy="2404110"/>
              </a:xfrm>
              <a:custGeom>
                <a:avLst/>
                <a:gdLst/>
                <a:ahLst/>
                <a:cxnLst/>
                <a:rect l="l" t="t" r="r" b="b"/>
                <a:pathLst>
                  <a:path w="2773045" h="2404110">
                    <a:moveTo>
                      <a:pt x="0" y="0"/>
                    </a:moveTo>
                    <a:lnTo>
                      <a:pt x="2772562" y="0"/>
                    </a:lnTo>
                    <a:lnTo>
                      <a:pt x="2772562" y="2403779"/>
                    </a:lnTo>
                    <a:lnTo>
                      <a:pt x="0" y="2403779"/>
                    </a:lnTo>
                    <a:lnTo>
                      <a:pt x="0" y="0"/>
                    </a:lnTo>
                    <a:close/>
                  </a:path>
                </a:pathLst>
              </a:custGeom>
              <a:ln w="101600">
                <a:solidFill>
                  <a:srgbClr val="EC5D57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8" name="object 12"/>
              <p:cNvSpPr/>
              <p:nvPr/>
            </p:nvSpPr>
            <p:spPr>
              <a:xfrm>
                <a:off x="7590358" y="6594297"/>
                <a:ext cx="1241425" cy="690245"/>
              </a:xfrm>
              <a:custGeom>
                <a:avLst/>
                <a:gdLst/>
                <a:ahLst/>
                <a:cxnLst/>
                <a:rect l="l" t="t" r="r" b="b"/>
                <a:pathLst>
                  <a:path w="1241425" h="690245">
                    <a:moveTo>
                      <a:pt x="496444" y="455510"/>
                    </a:moveTo>
                    <a:lnTo>
                      <a:pt x="496444" y="690168"/>
                    </a:lnTo>
                    <a:lnTo>
                      <a:pt x="0" y="345084"/>
                    </a:lnTo>
                    <a:lnTo>
                      <a:pt x="496444" y="0"/>
                    </a:lnTo>
                    <a:lnTo>
                      <a:pt x="496444" y="234656"/>
                    </a:lnTo>
                    <a:lnTo>
                      <a:pt x="744665" y="234656"/>
                    </a:lnTo>
                    <a:lnTo>
                      <a:pt x="744665" y="0"/>
                    </a:lnTo>
                    <a:lnTo>
                      <a:pt x="1241110" y="345084"/>
                    </a:lnTo>
                    <a:lnTo>
                      <a:pt x="744665" y="690168"/>
                    </a:lnTo>
                    <a:lnTo>
                      <a:pt x="744665" y="455510"/>
                    </a:lnTo>
                    <a:lnTo>
                      <a:pt x="496444" y="45551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19" name="object 13"/>
              <p:cNvSpPr/>
              <p:nvPr/>
            </p:nvSpPr>
            <p:spPr>
              <a:xfrm>
                <a:off x="4869319" y="6304381"/>
                <a:ext cx="2388235" cy="1270000"/>
              </a:xfrm>
              <a:custGeom>
                <a:avLst/>
                <a:gdLst/>
                <a:ahLst/>
                <a:cxnLst/>
                <a:rect l="l" t="t" r="r" b="b"/>
                <a:pathLst>
                  <a:path w="2388234" h="1270000">
                    <a:moveTo>
                      <a:pt x="0" y="1079500"/>
                    </a:moveTo>
                    <a:lnTo>
                      <a:pt x="0" y="190500"/>
                    </a:lnTo>
                    <a:lnTo>
                      <a:pt x="5031" y="146820"/>
                    </a:lnTo>
                    <a:lnTo>
                      <a:pt x="19362" y="106722"/>
                    </a:lnTo>
                    <a:lnTo>
                      <a:pt x="41850" y="71351"/>
                    </a:lnTo>
                    <a:lnTo>
                      <a:pt x="71351" y="41850"/>
                    </a:lnTo>
                    <a:lnTo>
                      <a:pt x="106722" y="19362"/>
                    </a:lnTo>
                    <a:lnTo>
                      <a:pt x="146820" y="5031"/>
                    </a:lnTo>
                    <a:lnTo>
                      <a:pt x="190500" y="0"/>
                    </a:lnTo>
                    <a:lnTo>
                      <a:pt x="2197747" y="0"/>
                    </a:lnTo>
                    <a:lnTo>
                      <a:pt x="2241426" y="5031"/>
                    </a:lnTo>
                    <a:lnTo>
                      <a:pt x="2281523" y="19362"/>
                    </a:lnTo>
                    <a:lnTo>
                      <a:pt x="2316894" y="41850"/>
                    </a:lnTo>
                    <a:lnTo>
                      <a:pt x="2346395" y="71351"/>
                    </a:lnTo>
                    <a:lnTo>
                      <a:pt x="2368884" y="106722"/>
                    </a:lnTo>
                    <a:lnTo>
                      <a:pt x="2383216" y="146820"/>
                    </a:lnTo>
                    <a:lnTo>
                      <a:pt x="2388247" y="190500"/>
                    </a:lnTo>
                    <a:lnTo>
                      <a:pt x="2388247" y="1079500"/>
                    </a:lnTo>
                    <a:lnTo>
                      <a:pt x="2383216" y="1123180"/>
                    </a:lnTo>
                    <a:lnTo>
                      <a:pt x="2368884" y="1163277"/>
                    </a:lnTo>
                    <a:lnTo>
                      <a:pt x="2346395" y="1198648"/>
                    </a:lnTo>
                    <a:lnTo>
                      <a:pt x="2316894" y="1228149"/>
                    </a:lnTo>
                    <a:lnTo>
                      <a:pt x="2281523" y="1250637"/>
                    </a:lnTo>
                    <a:lnTo>
                      <a:pt x="2241426" y="1264968"/>
                    </a:lnTo>
                    <a:lnTo>
                      <a:pt x="2197747" y="1270000"/>
                    </a:lnTo>
                    <a:lnTo>
                      <a:pt x="190500" y="1270000"/>
                    </a:lnTo>
                    <a:lnTo>
                      <a:pt x="146820" y="1264968"/>
                    </a:lnTo>
                    <a:lnTo>
                      <a:pt x="106722" y="1250637"/>
                    </a:lnTo>
                    <a:lnTo>
                      <a:pt x="71351" y="1228149"/>
                    </a:lnTo>
                    <a:lnTo>
                      <a:pt x="41850" y="1198648"/>
                    </a:lnTo>
                    <a:lnTo>
                      <a:pt x="19362" y="1163277"/>
                    </a:lnTo>
                    <a:lnTo>
                      <a:pt x="5031" y="1123180"/>
                    </a:lnTo>
                    <a:lnTo>
                      <a:pt x="0" y="1079500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0" name="object 14"/>
              <p:cNvSpPr txBox="1"/>
              <p:nvPr/>
            </p:nvSpPr>
            <p:spPr>
              <a:xfrm>
                <a:off x="4981614" y="6713722"/>
                <a:ext cx="3092358" cy="78474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222"/>
                <a:r>
                  <a:rPr sz="1800" spc="-78" dirty="0">
                    <a:latin typeface="Arial"/>
                    <a:cs typeface="Arial"/>
                  </a:rPr>
                  <a:t>RCTBridge</a:t>
                </a:r>
              </a:p>
            </p:txBody>
          </p:sp>
          <p:sp>
            <p:nvSpPr>
              <p:cNvPr id="21" name="object 15"/>
              <p:cNvSpPr/>
              <p:nvPr/>
            </p:nvSpPr>
            <p:spPr>
              <a:xfrm>
                <a:off x="5692952" y="4235536"/>
                <a:ext cx="690245" cy="1241425"/>
              </a:xfrm>
              <a:custGeom>
                <a:avLst/>
                <a:gdLst/>
                <a:ahLst/>
                <a:cxnLst/>
                <a:rect l="l" t="t" r="r" b="b"/>
                <a:pathLst>
                  <a:path w="690245" h="1241425">
                    <a:moveTo>
                      <a:pt x="234657" y="744665"/>
                    </a:moveTo>
                    <a:lnTo>
                      <a:pt x="0" y="744665"/>
                    </a:lnTo>
                    <a:lnTo>
                      <a:pt x="345084" y="1241110"/>
                    </a:lnTo>
                    <a:lnTo>
                      <a:pt x="690168" y="744665"/>
                    </a:lnTo>
                    <a:lnTo>
                      <a:pt x="455512" y="744665"/>
                    </a:lnTo>
                    <a:lnTo>
                      <a:pt x="455512" y="496444"/>
                    </a:lnTo>
                    <a:lnTo>
                      <a:pt x="690168" y="496444"/>
                    </a:lnTo>
                    <a:lnTo>
                      <a:pt x="345084" y="0"/>
                    </a:lnTo>
                    <a:lnTo>
                      <a:pt x="0" y="496444"/>
                    </a:lnTo>
                    <a:lnTo>
                      <a:pt x="234657" y="496444"/>
                    </a:lnTo>
                    <a:lnTo>
                      <a:pt x="234657" y="744665"/>
                    </a:lnTo>
                    <a:close/>
                  </a:path>
                </a:pathLst>
              </a:custGeom>
              <a:ln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2" name="object 16"/>
              <p:cNvSpPr/>
              <p:nvPr/>
            </p:nvSpPr>
            <p:spPr>
              <a:xfrm>
                <a:off x="4691722" y="5737491"/>
                <a:ext cx="2773045" cy="2404110"/>
              </a:xfrm>
              <a:custGeom>
                <a:avLst/>
                <a:gdLst/>
                <a:ahLst/>
                <a:cxnLst/>
                <a:rect l="l" t="t" r="r" b="b"/>
                <a:pathLst>
                  <a:path w="2773045" h="2404109">
                    <a:moveTo>
                      <a:pt x="0" y="0"/>
                    </a:moveTo>
                    <a:lnTo>
                      <a:pt x="2772562" y="0"/>
                    </a:lnTo>
                    <a:lnTo>
                      <a:pt x="2772562" y="2403779"/>
                    </a:lnTo>
                    <a:lnTo>
                      <a:pt x="0" y="2403779"/>
                    </a:lnTo>
                    <a:lnTo>
                      <a:pt x="0" y="0"/>
                    </a:lnTo>
                    <a:close/>
                  </a:path>
                </a:pathLst>
              </a:custGeom>
              <a:ln w="101600">
                <a:solidFill>
                  <a:srgbClr val="51A7F9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sp>
            <p:nvSpPr>
              <p:cNvPr id="23" name="object 17"/>
              <p:cNvSpPr txBox="1"/>
              <p:nvPr/>
            </p:nvSpPr>
            <p:spPr>
              <a:xfrm>
                <a:off x="4691724" y="8408546"/>
                <a:ext cx="6184103" cy="1002731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14222"/>
                <a:r>
                  <a:rPr sz="2300" b="1" spc="-5" dirty="0">
                    <a:latin typeface="Arial"/>
                    <a:cs typeface="Arial"/>
                  </a:rPr>
                  <a:t>Java</a:t>
                </a:r>
                <a:r>
                  <a:rPr sz="2300" b="1" spc="-106" dirty="0">
                    <a:latin typeface="Arial"/>
                    <a:cs typeface="Arial"/>
                  </a:rPr>
                  <a:t> </a:t>
                </a:r>
                <a:r>
                  <a:rPr sz="2300" b="1" dirty="0">
                    <a:latin typeface="Arial"/>
                    <a:cs typeface="Arial"/>
                  </a:rPr>
                  <a:t>bridge</a:t>
                </a:r>
                <a:endParaRPr sz="2300" dirty="0">
                  <a:latin typeface="Arial"/>
                  <a:cs typeface="Arial"/>
                </a:endParaRPr>
              </a:p>
            </p:txBody>
          </p:sp>
        </p:grpSp>
        <p:sp>
          <p:nvSpPr>
            <p:cNvPr id="9" name="矩形 8"/>
            <p:cNvSpPr/>
            <p:nvPr/>
          </p:nvSpPr>
          <p:spPr>
            <a:xfrm>
              <a:off x="2320484" y="1916790"/>
              <a:ext cx="2729793" cy="6013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spc="-5" dirty="0" err="1">
                  <a:latin typeface="Arial"/>
                  <a:cs typeface="Arial"/>
                </a:rPr>
                <a:t>Javascript</a:t>
              </a:r>
              <a:r>
                <a:rPr lang="en-US" altLang="zh-TW" b="1" spc="-56" dirty="0">
                  <a:latin typeface="Arial"/>
                  <a:cs typeface="Arial"/>
                </a:rPr>
                <a:t> </a:t>
              </a:r>
              <a:r>
                <a:rPr lang="en-US" altLang="zh-TW" b="1" spc="-5" dirty="0">
                  <a:latin typeface="Arial"/>
                  <a:cs typeface="Arial"/>
                </a:rPr>
                <a:t>Bridge</a:t>
              </a:r>
              <a:endParaRPr lang="zh-TW" altLang="en-US" b="1" dirty="0"/>
            </a:p>
          </p:txBody>
        </p:sp>
      </p:grpSp>
      <p:pic>
        <p:nvPicPr>
          <p:cNvPr id="24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1304"/>
          <a:stretch/>
        </p:blipFill>
        <p:spPr bwMode="auto">
          <a:xfrm>
            <a:off x="1443852" y="1872169"/>
            <a:ext cx="5529845" cy="1785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77503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41282" y="1063230"/>
            <a:ext cx="7620000" cy="3600450"/>
          </a:xfrm>
        </p:spPr>
        <p:txBody>
          <a:bodyPr>
            <a:normAutofit/>
          </a:bodyPr>
          <a:lstStyle/>
          <a:p>
            <a:r>
              <a:rPr lang="en-US" altLang="zh-TW" sz="1800" b="1" dirty="0">
                <a:ea typeface="標楷體" pitchFamily="65" charset="-120"/>
              </a:rPr>
              <a:t>L</a:t>
            </a:r>
            <a:r>
              <a:rPr lang="en-US" altLang="zh-TW" sz="1800" b="1" dirty="0">
                <a:ea typeface="標楷體" pitchFamily="65" charset="-120"/>
              </a:rPr>
              <a:t>earn once</a:t>
            </a:r>
            <a:r>
              <a:rPr lang="en-US" altLang="zh-TW" sz="1800" b="1" dirty="0">
                <a:ea typeface="標楷體" pitchFamily="65" charset="-120"/>
              </a:rPr>
              <a:t>, </a:t>
            </a:r>
            <a:r>
              <a:rPr lang="en-US" altLang="zh-TW" sz="1800" b="1" dirty="0">
                <a:ea typeface="標楷體" pitchFamily="65" charset="-120"/>
              </a:rPr>
              <a:t>Write everywhere</a:t>
            </a:r>
          </a:p>
          <a:p>
            <a:r>
              <a:rPr lang="en-US" altLang="zh-TW" sz="1800" spc="157" dirty="0">
                <a:ea typeface="標楷體" pitchFamily="65" charset="-120"/>
                <a:cs typeface="Arial"/>
              </a:rPr>
              <a:t>2015/10 </a:t>
            </a:r>
            <a:r>
              <a:rPr lang="en-US" altLang="zh-TW" sz="1800" spc="-56" dirty="0">
                <a:ea typeface="標楷體" pitchFamily="65" charset="-120"/>
                <a:cs typeface="Arial"/>
              </a:rPr>
              <a:t>React </a:t>
            </a:r>
            <a:r>
              <a:rPr lang="en-US" altLang="zh-TW" sz="1800" spc="73" dirty="0">
                <a:ea typeface="標楷體" pitchFamily="65" charset="-120"/>
                <a:cs typeface="Arial"/>
              </a:rPr>
              <a:t>Native </a:t>
            </a:r>
            <a:r>
              <a:rPr lang="en-US" altLang="zh-TW" sz="1800" spc="68" dirty="0">
                <a:ea typeface="標楷體" pitchFamily="65" charset="-120"/>
                <a:cs typeface="Arial"/>
              </a:rPr>
              <a:t>v0.11 </a:t>
            </a:r>
            <a:r>
              <a:rPr lang="en-US" altLang="zh-TW" sz="1800" spc="68" dirty="0">
                <a:ea typeface="標楷體" pitchFamily="65" charset="-120"/>
                <a:cs typeface="Arial"/>
              </a:rPr>
              <a:t>(</a:t>
            </a:r>
            <a:r>
              <a:rPr lang="zh-TW" altLang="en-US" sz="1800" spc="68" dirty="0">
                <a:ea typeface="標楷體" pitchFamily="65" charset="-120"/>
                <a:cs typeface="Arial"/>
              </a:rPr>
              <a:t>開始</a:t>
            </a:r>
            <a:r>
              <a:rPr lang="en-US" altLang="zh-TW" sz="1800" spc="96" dirty="0">
                <a:ea typeface="標楷體" pitchFamily="65" charset="-120"/>
                <a:cs typeface="Arial"/>
              </a:rPr>
              <a:t>Support  </a:t>
            </a:r>
            <a:r>
              <a:rPr lang="en-US" altLang="zh-TW" sz="1800" spc="128" dirty="0">
                <a:ea typeface="標楷體" pitchFamily="65" charset="-120"/>
                <a:cs typeface="Arial"/>
              </a:rPr>
              <a:t>Android</a:t>
            </a:r>
            <a:r>
              <a:rPr lang="en-US" altLang="zh-TW" sz="1800" spc="128" dirty="0">
                <a:ea typeface="標楷體" pitchFamily="65" charset="-120"/>
                <a:cs typeface="Arial"/>
              </a:rPr>
              <a:t>)</a:t>
            </a:r>
          </a:p>
          <a:p>
            <a:r>
              <a:rPr lang="zh-TW" altLang="en-US" sz="1800" spc="128" dirty="0">
                <a:ea typeface="標楷體" pitchFamily="65" charset="-120"/>
                <a:cs typeface="Arial"/>
              </a:rPr>
              <a:t>兩週一次</a:t>
            </a:r>
            <a:r>
              <a:rPr lang="en-US" altLang="zh-TW" sz="1800" spc="128" dirty="0">
                <a:ea typeface="標楷體" pitchFamily="65" charset="-120"/>
                <a:cs typeface="Arial"/>
              </a:rPr>
              <a:t>release</a:t>
            </a:r>
            <a:r>
              <a:rPr lang="zh-TW" altLang="en-US" sz="1800" spc="128" dirty="0">
                <a:ea typeface="標楷體" pitchFamily="65" charset="-120"/>
                <a:cs typeface="Arial"/>
              </a:rPr>
              <a:t>，目前版本為</a:t>
            </a:r>
            <a:r>
              <a:rPr lang="en-US" altLang="zh-TW" sz="1800" spc="128" dirty="0">
                <a:ea typeface="標楷體" pitchFamily="65" charset="-120"/>
                <a:cs typeface="Arial"/>
              </a:rPr>
              <a:t>v0.41</a:t>
            </a:r>
          </a:p>
          <a:p>
            <a:pPr marL="127991" indent="0">
              <a:buNone/>
            </a:pPr>
            <a:endParaRPr lang="en-US" altLang="zh-TW" sz="2000" spc="128" dirty="0">
              <a:ea typeface="標楷體" pitchFamily="65" charset="-120"/>
              <a:cs typeface="Arial"/>
            </a:endParaRPr>
          </a:p>
          <a:p>
            <a:pPr marL="127991" indent="0">
              <a:buNone/>
            </a:pPr>
            <a:endParaRPr lang="en-US" altLang="zh-TW" sz="2000" spc="128" dirty="0">
              <a:ea typeface="標楷體" pitchFamily="65" charset="-120"/>
              <a:cs typeface="Arial"/>
            </a:endParaRPr>
          </a:p>
          <a:p>
            <a:r>
              <a:rPr lang="en-US" altLang="zh-TW" sz="1800" spc="128" dirty="0">
                <a:ea typeface="標楷體" pitchFamily="65" charset="-120"/>
                <a:cs typeface="Arial"/>
              </a:rPr>
              <a:t>Native Experience</a:t>
            </a:r>
          </a:p>
          <a:p>
            <a:r>
              <a:rPr lang="en-US" altLang="zh-TW" sz="1800" spc="128" dirty="0">
                <a:ea typeface="標楷體" pitchFamily="65" charset="-120"/>
                <a:cs typeface="Arial"/>
              </a:rPr>
              <a:t>One language rules them all, JavaScript</a:t>
            </a:r>
          </a:p>
          <a:p>
            <a:r>
              <a:rPr lang="en-US" altLang="zh-TW" sz="1800" spc="128" dirty="0">
                <a:ea typeface="標楷體" pitchFamily="65" charset="-120"/>
                <a:cs typeface="Arial"/>
              </a:rPr>
              <a:t>Fast &amp; Great Development Experience</a:t>
            </a:r>
          </a:p>
          <a:p>
            <a:pPr lvl="1"/>
            <a:r>
              <a:rPr lang="en-US" altLang="zh-TW" sz="1500" spc="128" dirty="0">
                <a:ea typeface="標楷體" pitchFamily="65" charset="-120"/>
                <a:cs typeface="Arial"/>
              </a:rPr>
              <a:t>Don’t Waste Time Recompiling(Hot Reloading)</a:t>
            </a:r>
          </a:p>
          <a:p>
            <a:pPr lvl="1"/>
            <a:r>
              <a:rPr lang="en-US" altLang="zh-TW" sz="1500" spc="128" dirty="0">
                <a:ea typeface="標楷體" pitchFamily="65" charset="-120"/>
                <a:cs typeface="Arial"/>
              </a:rPr>
              <a:t>80% Share code between Android &amp; IOS</a:t>
            </a:r>
          </a:p>
          <a:p>
            <a:pPr lvl="1"/>
            <a:r>
              <a:rPr lang="en-US" altLang="zh-TW" sz="1500" spc="128" dirty="0">
                <a:ea typeface="標楷體" pitchFamily="65" charset="-120"/>
                <a:cs typeface="Arial"/>
              </a:rPr>
              <a:t>Great debugging tool using Chrome Developer Tools</a:t>
            </a:r>
          </a:p>
          <a:p>
            <a:r>
              <a:rPr lang="en-US" altLang="zh-TW" sz="1800" spc="128" dirty="0">
                <a:cs typeface="Arial"/>
              </a:rPr>
              <a:t>Be able to bridge with Native code when we need to.</a:t>
            </a:r>
            <a:endParaRPr lang="en-US" altLang="zh-TW" sz="1800" spc="128" dirty="0">
              <a:cs typeface="Arial"/>
            </a:endParaRPr>
          </a:p>
          <a:p>
            <a:endParaRPr lang="en-US" altLang="zh-TW" sz="1800" dirty="0">
              <a:latin typeface="Arial"/>
              <a:cs typeface="Arial"/>
            </a:endParaRPr>
          </a:p>
          <a:p>
            <a:endParaRPr lang="en-US" altLang="zh-TW" sz="1800" dirty="0"/>
          </a:p>
          <a:p>
            <a:endParaRPr lang="zh-TW" altLang="en-US" sz="1500" dirty="0"/>
          </a:p>
        </p:txBody>
      </p:sp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React Native 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pic>
        <p:nvPicPr>
          <p:cNvPr id="9" name="Picture 2" descr="「react native Chrome developer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02" y="1054280"/>
            <a:ext cx="8154161" cy="3385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71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內容版面配置區 6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72247643"/>
              </p:ext>
            </p:extLst>
          </p:nvPr>
        </p:nvGraphicFramePr>
        <p:xfrm>
          <a:off x="179391" y="960351"/>
          <a:ext cx="8150969" cy="3831337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075484"/>
                <a:gridCol w="4075484"/>
              </a:tblGrid>
              <a:tr h="288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lt"/>
                          <a:ea typeface="標楷體" pitchFamily="65" charset="-120"/>
                        </a:rPr>
                        <a:t>Hybrid APP</a:t>
                      </a:r>
                      <a:endParaRPr lang="zh-TW" altLang="en-US" sz="1400" b="1" dirty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400" dirty="0" smtClean="0">
                          <a:latin typeface="+mn-lt"/>
                          <a:ea typeface="標楷體" pitchFamily="65" charset="-120"/>
                        </a:rPr>
                        <a:t>React Native</a:t>
                      </a:r>
                      <a:endParaRPr lang="zh-TW" altLang="en-US" sz="1400" b="1" dirty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289233">
                <a:tc>
                  <a:txBody>
                    <a:bodyPr/>
                    <a:lstStyle/>
                    <a:p>
                      <a:pPr marL="0" indent="0">
                        <a:buSzPct val="100000"/>
                        <a:buFont typeface="Wingdings" pitchFamily="2" charset="2"/>
                        <a:buNone/>
                      </a:pP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兩人負責</a:t>
                      </a: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APP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、兩人負責網頁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SzPct val="100000"/>
                        <a:buFont typeface="Wingdings" pitchFamily="2" charset="2"/>
                        <a:buNone/>
                      </a:pP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SzPct val="100000"/>
                        <a:buFont typeface="Wingdings" pitchFamily="2" charset="2"/>
                        <a:buNone/>
                      </a:pP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複雜的交互操作會使體驗度降低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SzPct val="100000"/>
                        <a:buFont typeface="Wingdings" pitchFamily="2" charset="2"/>
                        <a:buNone/>
                      </a:pP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SzPct val="100000"/>
                        <a:buFont typeface="Wingdings" pitchFamily="2" charset="2"/>
                        <a:buNone/>
                      </a:pPr>
                      <a:r>
                        <a:rPr lang="en-US" altLang="zh-TW" sz="1300" dirty="0" err="1" smtClean="0">
                          <a:latin typeface="+mn-lt"/>
                          <a:ea typeface="標楷體" pitchFamily="65" charset="-120"/>
                        </a:rPr>
                        <a:t>Webview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使用</a:t>
                      </a: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Native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元件會造成效能降低，如同在</a:t>
                      </a: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APP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中開啟網頁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導覽介面可能需要兩邊獨立開發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使用到</a:t>
                      </a:r>
                      <a:r>
                        <a:rPr lang="en-US" altLang="zh-TW" sz="1300" dirty="0" err="1" smtClean="0">
                          <a:latin typeface="+mn-lt"/>
                          <a:ea typeface="標楷體" pitchFamily="65" charset="-120"/>
                        </a:rPr>
                        <a:t>webview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的頁面：關於我們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                                              會員登入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原生技術發展較為成熟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所有人共同學習一種語言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zh-TW" altLang="en-US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Android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及</a:t>
                      </a: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IOS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幾乎可同時開發，支援熱更新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zh-TW" altLang="en-US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RN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核心為虛擬</a:t>
                      </a: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DOM</a:t>
                      </a: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社群龐大、套件多，更新過快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Wingdings" pitchFamily="2" charset="2"/>
                        <a:buNone/>
                      </a:pP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某些原生</a:t>
                      </a: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API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還未支援，需自行串接</a:t>
                      </a:r>
                    </a:p>
                    <a:p>
                      <a:pPr marL="0" marR="0" indent="0" algn="l" defTabSz="9143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marR="0" indent="0" algn="l" defTabSz="9143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itchFamily="34" charset="0"/>
                        <a:buNone/>
                        <a:tabLst/>
                        <a:defRPr/>
                      </a:pP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網頁也能使用</a:t>
                      </a:r>
                      <a:r>
                        <a:rPr lang="en-US" altLang="zh-TW" sz="1300" dirty="0" err="1" smtClean="0">
                          <a:latin typeface="+mn-lt"/>
                          <a:ea typeface="標楷體" pitchFamily="65" charset="-120"/>
                        </a:rPr>
                        <a:t>webview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來串接，但效能依然是主要問題，所以得另外使用</a:t>
                      </a: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React.js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開發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indent="0">
                        <a:buFont typeface="Arial" pitchFamily="34" charset="0"/>
                        <a:buNone/>
                      </a:pP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所需學習語言：</a:t>
                      </a:r>
                    </a:p>
                    <a:p>
                      <a:pPr marL="285750" indent="-285750">
                        <a:buFont typeface="Calibri" pitchFamily="34" charset="0"/>
                        <a:buChar char="‐"/>
                      </a:pPr>
                      <a:r>
                        <a:rPr lang="en-US" altLang="zh-TW" sz="1300" dirty="0" err="1" smtClean="0">
                          <a:latin typeface="+mn-lt"/>
                          <a:ea typeface="標楷體" pitchFamily="65" charset="-120"/>
                        </a:rPr>
                        <a:t>Javascript</a:t>
                      </a: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 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新特性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285750" indent="-285750">
                        <a:buFont typeface="Calibri" pitchFamily="34" charset="0"/>
                        <a:buChar char="‐"/>
                      </a:pP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ES6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新特性</a:t>
                      </a:r>
                      <a:endParaRPr lang="en-US" altLang="zh-TW" sz="13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285750" indent="-285750">
                        <a:buFont typeface="Calibri" pitchFamily="34" charset="0"/>
                        <a:buChar char="‐"/>
                      </a:pP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CSS </a:t>
                      </a:r>
                      <a:r>
                        <a:rPr lang="en-US" altLang="zh-TW" sz="1300" dirty="0" err="1" smtClean="0">
                          <a:latin typeface="+mn-lt"/>
                          <a:ea typeface="標楷體" pitchFamily="65" charset="-120"/>
                        </a:rPr>
                        <a:t>flexbox</a:t>
                      </a: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 </a:t>
                      </a:r>
                    </a:p>
                    <a:p>
                      <a:pPr marL="285750" indent="-285750">
                        <a:buFont typeface="Calibri" pitchFamily="34" charset="0"/>
                        <a:buChar char="‐"/>
                      </a:pP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React.js</a:t>
                      </a:r>
                    </a:p>
                    <a:p>
                      <a:pPr marL="285750" indent="-285750">
                        <a:buFont typeface="Calibri" pitchFamily="34" charset="0"/>
                        <a:buChar char="‐"/>
                      </a:pP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React</a:t>
                      </a:r>
                      <a:r>
                        <a:rPr lang="zh-TW" altLang="en-US" sz="1300" dirty="0" smtClean="0">
                          <a:latin typeface="+mn-lt"/>
                          <a:ea typeface="標楷體" pitchFamily="65" charset="-120"/>
                        </a:rPr>
                        <a:t> </a:t>
                      </a:r>
                      <a:r>
                        <a:rPr lang="en-US" altLang="zh-TW" sz="1300" dirty="0" smtClean="0">
                          <a:latin typeface="+mn-lt"/>
                          <a:ea typeface="標楷體" pitchFamily="65" charset="-120"/>
                        </a:rPr>
                        <a:t>Native</a:t>
                      </a:r>
                    </a:p>
                  </a:txBody>
                  <a:tcPr marL="91441" marR="91441" marT="34290" marB="34290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900" b="1" dirty="0">
                <a:latin typeface="+mn-lt"/>
                <a:ea typeface="標楷體" pitchFamily="65" charset="-120"/>
              </a:rPr>
              <a:t>與本系統分析比較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370" y="1999886"/>
            <a:ext cx="5427083" cy="16736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87259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3200" b="1" dirty="0">
                <a:latin typeface="+mn-lt"/>
                <a:ea typeface="標楷體" pitchFamily="65" charset="-120"/>
              </a:rPr>
              <a:t>Q&amp;A</a:t>
            </a:r>
            <a:endParaRPr lang="zh-TW" altLang="en-US" sz="3200" b="1" dirty="0">
              <a:latin typeface="+mn-lt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419841" y="1707635"/>
            <a:ext cx="7543800" cy="1945481"/>
          </a:xfrm>
          <a:prstGeom prst="rect">
            <a:avLst/>
          </a:prstGeom>
        </p:spPr>
        <p:txBody>
          <a:bodyPr vert="horz" lIns="102394" tIns="51196" rIns="102394" bIns="51196" rtlCol="0" anchor="ctr">
            <a:noAutofit/>
          </a:bodyPr>
          <a:lstStyle>
            <a:lvl1pPr algn="l" defTabSz="914344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  <a:ea typeface="標楷體" pitchFamily="65" charset="-120"/>
              </a:rPr>
              <a:t>End</a:t>
            </a:r>
            <a:endParaRPr lang="zh-TW" altLang="zh-TW" sz="36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06571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系統環境</a:t>
            </a:r>
            <a:endParaRPr lang="en-US" altLang="zh-TW" sz="3200" b="1" dirty="0"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 descr="D:\ker\專題\科技部\參考資料\ru84e.4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6" y="1761661"/>
            <a:ext cx="4536505" cy="261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3432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3" y="1059591"/>
            <a:ext cx="7543800" cy="1945481"/>
          </a:xfrm>
        </p:spPr>
        <p:txBody>
          <a:bodyPr/>
          <a:lstStyle/>
          <a:p>
            <a:pPr fontAlgn="auto"/>
            <a:r>
              <a:rPr lang="en-US" altLang="zh-TW" sz="3600" b="1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600" b="1" dirty="0">
                <a:latin typeface="標楷體" pitchFamily="65" charset="-120"/>
                <a:ea typeface="標楷體" pitchFamily="65" charset="-120"/>
              </a:rPr>
            </a:br>
            <a:r>
              <a:rPr lang="zh-TW" altLang="zh-TW" sz="3600" b="1" dirty="0">
                <a:latin typeface="標楷體" pitchFamily="65" charset="-120"/>
                <a:ea typeface="標楷體" pitchFamily="65" charset="-120"/>
              </a:rPr>
              <a:t>具影像串流之智慧型導覽機器人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3435850"/>
            <a:ext cx="6461760" cy="918152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組員：柯權哲、邱皇旗、吳啟民、郭怡均</a:t>
            </a:r>
            <a:endParaRPr lang="en-US" altLang="zh-TW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1500" dirty="0">
                <a:solidFill>
                  <a:schemeClr val="tx1"/>
                </a:solidFill>
                <a:ea typeface="標楷體" pitchFamily="65" charset="-120"/>
              </a:rPr>
              <a:t>Meeting_03_4/24</a:t>
            </a:r>
          </a:p>
        </p:txBody>
      </p:sp>
    </p:spTree>
    <p:extLst>
      <p:ext uri="{BB962C8B-B14F-4D97-AF65-F5344CB8AC3E}">
        <p14:creationId xmlns:p14="http://schemas.microsoft.com/office/powerpoint/2010/main" val="1762452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fficeArt object"/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403565" y="886716"/>
            <a:ext cx="5354914" cy="383434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900" b="1" dirty="0">
                <a:latin typeface="+mn-lt"/>
                <a:ea typeface="標楷體" pitchFamily="65" charset="-120"/>
              </a:rPr>
              <a:t>資料庫建置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7079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900" b="1" dirty="0">
                <a:latin typeface="+mn-lt"/>
                <a:ea typeface="標楷體" pitchFamily="65" charset="-120"/>
              </a:rPr>
              <a:t>資料庫建置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sp>
        <p:nvSpPr>
          <p:cNvPr id="6" name="內容版面配置區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7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7586" y="1063234"/>
            <a:ext cx="5568314" cy="3597593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07731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900" b="1" dirty="0">
                <a:latin typeface="+mn-lt"/>
                <a:ea typeface="標楷體" pitchFamily="65" charset="-120"/>
              </a:rPr>
              <a:t>資料庫建置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pic>
        <p:nvPicPr>
          <p:cNvPr id="9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03562" y="951529"/>
            <a:ext cx="5303520" cy="3428429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41451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900" b="1" dirty="0">
                <a:latin typeface="+mn-lt"/>
                <a:ea typeface="標楷體" pitchFamily="65" charset="-120"/>
              </a:rPr>
              <a:t>資料庫建置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pic>
        <p:nvPicPr>
          <p:cNvPr id="5" name="officeArt object"/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506178" y="1145951"/>
            <a:ext cx="5522057" cy="360045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261550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900" b="1" dirty="0">
                <a:latin typeface="+mn-lt"/>
                <a:ea typeface="標楷體" pitchFamily="65" charset="-120"/>
              </a:rPr>
              <a:t>資料庫建置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pic>
        <p:nvPicPr>
          <p:cNvPr id="6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547" y="1036665"/>
            <a:ext cx="6119495" cy="363816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3054277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794" y="283490"/>
            <a:ext cx="2592361" cy="4890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Raspberry Pi2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8807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Raspberry Pi2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  <p:pic>
        <p:nvPicPr>
          <p:cNvPr id="5" name="內容版面配置區 4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410" y="910362"/>
            <a:ext cx="7787311" cy="393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31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838" y="1215611"/>
            <a:ext cx="6684502" cy="32367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Raspberry Pi2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739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96" y="806355"/>
            <a:ext cx="4061541" cy="38885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4102" y="829819"/>
            <a:ext cx="4110530" cy="3922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Raspberry Pi2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2657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200" b="1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系統架構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200" b="1" dirty="0">
                <a:latin typeface="標楷體" pitchFamily="65" charset="-120"/>
                <a:ea typeface="標楷體" pitchFamily="65" charset="-120"/>
              </a:rPr>
            </a:br>
            <a:endParaRPr lang="zh-TW" altLang="en-US" sz="3200" b="1" dirty="0">
              <a:latin typeface="標楷體" pitchFamily="65" charset="-120"/>
              <a:ea typeface="標楷體" pitchFamily="65" charset="-120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141446"/>
              </p:ext>
            </p:extLst>
          </p:nvPr>
        </p:nvGraphicFramePr>
        <p:xfrm>
          <a:off x="493057" y="1275574"/>
          <a:ext cx="7848872" cy="36360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10690"/>
                <a:gridCol w="2921759"/>
                <a:gridCol w="3816425"/>
              </a:tblGrid>
              <a:tr h="968693">
                <a:tc>
                  <a:txBody>
                    <a:bodyPr/>
                    <a:lstStyle/>
                    <a:p>
                      <a:pPr marL="0" marR="0" indent="0" algn="ctr" defTabSz="9143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300" b="1" dirty="0" smtClean="0">
                          <a:latin typeface="+mn-lt"/>
                          <a:ea typeface="標楷體" pitchFamily="65" charset="-120"/>
                        </a:rPr>
                        <a:t>        內容 </a:t>
                      </a:r>
                      <a:endParaRPr lang="en-US" altLang="zh-TW" sz="1300" b="1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ctr"/>
                      <a:r>
                        <a:rPr lang="zh-TW" altLang="en-US" sz="1300" b="1" dirty="0" smtClean="0">
                          <a:latin typeface="+mn-lt"/>
                          <a:ea typeface="標楷體" pitchFamily="65" charset="-120"/>
                        </a:rPr>
                        <a:t>模組</a:t>
                      </a:r>
                      <a:endParaRPr lang="zh-TW" altLang="en-US" sz="1300" b="1" dirty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300" b="1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ctr"/>
                      <a:r>
                        <a:rPr lang="zh-TW" altLang="en-US" sz="1300" b="1" dirty="0" smtClean="0">
                          <a:latin typeface="+mn-lt"/>
                          <a:ea typeface="標楷體" pitchFamily="65" charset="-120"/>
                        </a:rPr>
                        <a:t>模組元素</a:t>
                      </a:r>
                      <a:endParaRPr lang="zh-TW" altLang="en-US" sz="1300" b="1" dirty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  <a:tc>
                  <a:txBody>
                    <a:bodyPr/>
                    <a:lstStyle/>
                    <a:p>
                      <a:pPr algn="ctr"/>
                      <a:endParaRPr lang="en-US" altLang="zh-TW" sz="1300" b="1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ctr"/>
                      <a:r>
                        <a:rPr lang="zh-TW" altLang="en-US" sz="1300" b="1" dirty="0" smtClean="0">
                          <a:latin typeface="+mn-lt"/>
                          <a:ea typeface="標楷體" pitchFamily="65" charset="-120"/>
                        </a:rPr>
                        <a:t>技術及說明</a:t>
                      </a:r>
                      <a:endParaRPr lang="zh-TW" altLang="en-US" sz="1300" b="1" dirty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</a:tr>
              <a:tr h="10972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b="1" dirty="0" smtClean="0">
                          <a:latin typeface="+mn-lt"/>
                          <a:ea typeface="標楷體" pitchFamily="65" charset="-120"/>
                        </a:rPr>
                        <a:t>行控</a:t>
                      </a:r>
                      <a:endParaRPr lang="en-US" altLang="zh-TW" sz="1300" b="1" dirty="0" smtClean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Raspberry pi2</a:t>
                      </a: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硬體控制程式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marR="0" indent="0" algn="just" defTabSz="9143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自走車製作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使用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C++</a:t>
                      </a: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撰寫控制程式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自走車製作研究及組裝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硬體控制測試及改良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</a:tr>
              <a:tr h="9258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b="1" dirty="0" smtClean="0">
                          <a:latin typeface="+mn-lt"/>
                          <a:ea typeface="標楷體" pitchFamily="65" charset="-120"/>
                        </a:rPr>
                        <a:t>通訊</a:t>
                      </a:r>
                      <a:endParaRPr lang="zh-TW" altLang="en-US" sz="1300" b="1" dirty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  <a:tc>
                  <a:txBody>
                    <a:bodyPr/>
                    <a:lstStyle/>
                    <a:p>
                      <a:pPr marL="0" marR="0" indent="0" algn="just" defTabSz="9143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100" dirty="0" err="1" smtClean="0">
                          <a:latin typeface="+mn-lt"/>
                          <a:ea typeface="標楷體" pitchFamily="65" charset="-120"/>
                        </a:rPr>
                        <a:t>WiFi</a:t>
                      </a: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及藍芽連線</a:t>
                      </a:r>
                    </a:p>
                  </a:txBody>
                  <a:tcPr marL="91441" marR="91441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硬體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:C++</a:t>
                      </a: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軟體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:Android</a:t>
                      </a:r>
                      <a:r>
                        <a:rPr lang="en-US" altLang="zh-TW" sz="1100" baseline="0" dirty="0" smtClean="0">
                          <a:latin typeface="+mn-lt"/>
                          <a:ea typeface="標楷體" pitchFamily="65" charset="-120"/>
                        </a:rPr>
                        <a:t> Studio</a:t>
                      </a: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將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APP</a:t>
                      </a: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與自走車連接並控制行進方向</a:t>
                      </a:r>
                      <a:endParaRPr lang="zh-TW" altLang="en-US" sz="1100" dirty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</a:tr>
              <a:tr h="178308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b="1" dirty="0" smtClean="0">
                          <a:latin typeface="+mn-lt"/>
                          <a:ea typeface="標楷體" pitchFamily="65" charset="-120"/>
                        </a:rPr>
                        <a:t>導航</a:t>
                      </a:r>
                      <a:endParaRPr lang="zh-TW" altLang="en-US" sz="1300" b="1" dirty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Google map API</a:t>
                      </a:r>
                    </a:p>
                    <a:p>
                      <a:pPr algn="just"/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GPS</a:t>
                      </a: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晶片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自建圖層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marR="0" indent="0" algn="just" defTabSz="9143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路徑規劃演算法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  <a:tc>
                  <a:txBody>
                    <a:bodyPr/>
                    <a:lstStyle/>
                    <a:p>
                      <a:pPr algn="just" fontAlgn="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研究並應用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Google</a:t>
                      </a:r>
                      <a:r>
                        <a:rPr lang="zh-TW" altLang="en-US" sz="1100" baseline="0" dirty="0" smtClean="0">
                          <a:latin typeface="+mn-lt"/>
                          <a:ea typeface="標楷體" pitchFamily="65" charset="-120"/>
                        </a:rPr>
                        <a:t> </a:t>
                      </a:r>
                      <a:r>
                        <a:rPr lang="en-US" altLang="zh-TW" sz="1100" baseline="0" dirty="0" smtClean="0">
                          <a:latin typeface="+mn-lt"/>
                          <a:ea typeface="標楷體" pitchFamily="65" charset="-120"/>
                        </a:rPr>
                        <a:t>Maps Android API</a:t>
                      </a:r>
                    </a:p>
                    <a:p>
                      <a:pPr algn="just" fontAlgn="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分析比較並取捨手機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GPS</a:t>
                      </a: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與樹莓派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GPS</a:t>
                      </a: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晶片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/>
                      </a:r>
                      <a:b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</a:b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新增校園地圖圖層以利導航更佳化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just" fontAlgn="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利用路徑規劃演算法自製較佳導航路線</a:t>
                      </a:r>
                      <a:endParaRPr lang="zh-TW" altLang="en-US" sz="1100" dirty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</a:tr>
              <a:tr h="19545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b="1" dirty="0" smtClean="0">
                          <a:latin typeface="+mn-lt"/>
                          <a:ea typeface="標楷體" pitchFamily="65" charset="-120"/>
                        </a:rPr>
                        <a:t>導覽</a:t>
                      </a:r>
                      <a:endParaRPr lang="en-US" altLang="zh-TW" sz="1300" b="1" dirty="0" smtClean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平板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APP</a:t>
                      </a: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及網頁撰寫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校園資料庫建置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marL="0" marR="0" indent="0" algn="just" defTabSz="9143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後台介面建置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語音辨識</a:t>
                      </a:r>
                      <a:endParaRPr lang="zh-TW" altLang="en-US" sz="1100" dirty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討論並設計平板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APP</a:t>
                      </a: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互動介面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實作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APP</a:t>
                      </a: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介面各功能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(Web</a:t>
                      </a: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及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Android</a:t>
                      </a:r>
                      <a:r>
                        <a:rPr lang="en-US" altLang="zh-TW" sz="1100" baseline="0" dirty="0" smtClean="0">
                          <a:latin typeface="+mn-lt"/>
                          <a:ea typeface="標楷體" pitchFamily="65" charset="-120"/>
                        </a:rPr>
                        <a:t>)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建置導覽所需校園資料庫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結合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APP</a:t>
                      </a: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及資料庫並實作呈現畫面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研究並應用</a:t>
                      </a:r>
                      <a:r>
                        <a:rPr lang="en-US" altLang="zh-TW" sz="1100" dirty="0" smtClean="0">
                          <a:latin typeface="+mn-lt"/>
                          <a:ea typeface="標楷體" pitchFamily="65" charset="-120"/>
                        </a:rPr>
                        <a:t>Android</a:t>
                      </a:r>
                      <a:r>
                        <a:rPr lang="zh-TW" altLang="en-US" sz="1100" baseline="0" dirty="0" smtClean="0">
                          <a:latin typeface="+mn-lt"/>
                          <a:ea typeface="標楷體" pitchFamily="65" charset="-120"/>
                        </a:rPr>
                        <a:t> 語音辨識</a:t>
                      </a:r>
                      <a:r>
                        <a:rPr lang="en-US" altLang="zh-TW" sz="1100" baseline="0" dirty="0" smtClean="0">
                          <a:latin typeface="+mn-lt"/>
                          <a:ea typeface="標楷體" pitchFamily="65" charset="-120"/>
                        </a:rPr>
                        <a:t>API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</a:tr>
              <a:tr h="582930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300" b="1" dirty="0" smtClean="0">
                          <a:latin typeface="+mn-lt"/>
                          <a:ea typeface="標楷體" pitchFamily="65" charset="-120"/>
                        </a:rPr>
                        <a:t>影像</a:t>
                      </a:r>
                      <a:endParaRPr lang="en-US" altLang="zh-TW" sz="1300" b="1" dirty="0" smtClean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  <a:tc>
                  <a:txBody>
                    <a:bodyPr/>
                    <a:lstStyle/>
                    <a:p>
                      <a:pPr marL="0" marR="0" indent="0" algn="just" defTabSz="91434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特徵比對程式</a:t>
                      </a:r>
                      <a:endParaRPr lang="en-US" altLang="zh-TW" sz="1100" dirty="0" smtClean="0">
                        <a:latin typeface="+mn-lt"/>
                        <a:ea typeface="標楷體" pitchFamily="65" charset="-120"/>
                      </a:endParaRPr>
                    </a:p>
                    <a:p>
                      <a:pPr algn="just"/>
                      <a:endParaRPr lang="zh-TW" altLang="en-US" sz="1100" dirty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TW" altLang="en-US" sz="1100" dirty="0" smtClean="0">
                          <a:latin typeface="+mn-lt"/>
                          <a:ea typeface="標楷體" pitchFamily="65" charset="-120"/>
                        </a:rPr>
                        <a:t>研究並應用</a:t>
                      </a:r>
                      <a:r>
                        <a:rPr lang="en-US" altLang="zh-TW" sz="1100" dirty="0" err="1" smtClean="0">
                          <a:latin typeface="+mn-lt"/>
                          <a:ea typeface="標楷體" pitchFamily="65" charset="-120"/>
                        </a:rPr>
                        <a:t>OpenCV</a:t>
                      </a:r>
                      <a:r>
                        <a:rPr lang="en-US" altLang="zh-TW" sz="1100" baseline="0" dirty="0" smtClean="0">
                          <a:latin typeface="+mn-lt"/>
                          <a:ea typeface="標楷體" pitchFamily="65" charset="-120"/>
                        </a:rPr>
                        <a:t> API</a:t>
                      </a:r>
                      <a:r>
                        <a:rPr lang="zh-TW" altLang="en-US" sz="1100" baseline="0" dirty="0" smtClean="0">
                          <a:latin typeface="+mn-lt"/>
                          <a:ea typeface="標楷體" pitchFamily="65" charset="-120"/>
                        </a:rPr>
                        <a:t>及影像辨識程式</a:t>
                      </a:r>
                      <a:endParaRPr lang="en-US" altLang="zh-TW" sz="1100" baseline="0" dirty="0" smtClean="0">
                        <a:latin typeface="+mn-lt"/>
                        <a:ea typeface="標楷體" pitchFamily="65" charset="-120"/>
                      </a:endParaRPr>
                    </a:p>
                  </a:txBody>
                  <a:tcPr marL="91441" marR="91441" marT="34290" marB="34290"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97887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39" y="940013"/>
            <a:ext cx="7797077" cy="3774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  <a:ea typeface="標楷體" pitchFamily="65" charset="-120"/>
              </a:rPr>
              <a:t>Raspberry Pi2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79060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748" y="865814"/>
            <a:ext cx="2560439" cy="4095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 err="1">
                <a:latin typeface="+mn-lt"/>
                <a:ea typeface="標楷體" pitchFamily="65" charset="-120"/>
              </a:rPr>
              <a:t>GoogleMap</a:t>
            </a:r>
            <a:endParaRPr lang="zh-TW" altLang="en-US" sz="29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18701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11563" y="1059591"/>
            <a:ext cx="7543800" cy="1945481"/>
          </a:xfrm>
        </p:spPr>
        <p:txBody>
          <a:bodyPr/>
          <a:lstStyle/>
          <a:p>
            <a:pPr fontAlgn="auto"/>
            <a:r>
              <a:rPr lang="en-US" altLang="zh-TW" sz="3600" b="1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600" b="1" dirty="0">
                <a:latin typeface="標楷體" pitchFamily="65" charset="-120"/>
                <a:ea typeface="標楷體" pitchFamily="65" charset="-120"/>
              </a:rPr>
            </a:br>
            <a:r>
              <a:rPr lang="zh-TW" altLang="zh-TW" sz="3600" b="1" dirty="0">
                <a:latin typeface="標楷體" pitchFamily="65" charset="-120"/>
                <a:ea typeface="標楷體" pitchFamily="65" charset="-120"/>
              </a:rPr>
              <a:t>具影像串流之智慧型導覽機器人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683568" y="3435850"/>
            <a:ext cx="6461760" cy="918152"/>
          </a:xfrm>
        </p:spPr>
        <p:txBody>
          <a:bodyPr>
            <a:normAutofit fontScale="62500" lnSpcReduction="20000"/>
          </a:bodyPr>
          <a:lstStyle/>
          <a:p>
            <a:r>
              <a:rPr lang="zh-TW" altLang="en-US" dirty="0" smtClean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組員：柯權哲、邱皇旗、吳啟民、郭怡均</a:t>
            </a:r>
            <a:endParaRPr lang="en-US" altLang="zh-TW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endParaRPr lang="en-US" altLang="zh-TW" dirty="0" smtClean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  <a:p>
            <a:r>
              <a:rPr lang="en-US" altLang="zh-TW" sz="1500" dirty="0">
                <a:solidFill>
                  <a:schemeClr val="tx1"/>
                </a:solidFill>
                <a:ea typeface="標楷體" pitchFamily="65" charset="-120"/>
              </a:rPr>
              <a:t>Meeting_04_05/08</a:t>
            </a:r>
          </a:p>
        </p:txBody>
      </p:sp>
    </p:spTree>
    <p:extLst>
      <p:ext uri="{BB962C8B-B14F-4D97-AF65-F5344CB8AC3E}">
        <p14:creationId xmlns:p14="http://schemas.microsoft.com/office/powerpoint/2010/main" val="386348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122" name="Picture 2" descr="「arcgis」的圖片搜尋結果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513" y="1275571"/>
            <a:ext cx="1588820" cy="581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5" name="Picture 5" descr="「arcgis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425" y="2415638"/>
            <a:ext cx="4177172" cy="25010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000" b="1" dirty="0">
                <a:latin typeface="+mn-lt"/>
                <a:ea typeface="標楷體" pitchFamily="65" charset="-120"/>
              </a:rPr>
              <a:t>建立圖資軟體 </a:t>
            </a:r>
            <a:r>
              <a:rPr lang="en-US" altLang="zh-TW" sz="2000" b="1" dirty="0">
                <a:latin typeface="+mn-lt"/>
                <a:ea typeface="標楷體" pitchFamily="65" charset="-120"/>
              </a:rPr>
              <a:t>- </a:t>
            </a:r>
            <a:r>
              <a:rPr lang="en-US" altLang="zh-TW" sz="2000" b="1" dirty="0">
                <a:latin typeface="+mn-lt"/>
                <a:ea typeface="標楷體" pitchFamily="65" charset="-120"/>
              </a:rPr>
              <a:t>ArcGIS</a:t>
            </a:r>
            <a:endParaRPr lang="zh-TW" altLang="en-US" sz="2000" b="1" dirty="0">
              <a:latin typeface="+mn-lt"/>
              <a:ea typeface="標楷體" pitchFamily="65" charset="-120"/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12" y="1740198"/>
            <a:ext cx="4513636" cy="2343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1287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74" y="1347580"/>
            <a:ext cx="7056981" cy="3291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000" b="1" dirty="0">
                <a:latin typeface="+mn-lt"/>
                <a:ea typeface="標楷體" pitchFamily="65" charset="-120"/>
              </a:rPr>
              <a:t>ArcGIS</a:t>
            </a:r>
            <a:r>
              <a:rPr lang="zh-TW" altLang="en-US" sz="2000" b="1" dirty="0">
                <a:latin typeface="+mn-lt"/>
                <a:ea typeface="標楷體" pitchFamily="65" charset="-120"/>
              </a:rPr>
              <a:t> </a:t>
            </a:r>
            <a:r>
              <a:rPr lang="en-US" altLang="zh-TW" sz="2000" b="1" dirty="0">
                <a:latin typeface="+mn-lt"/>
                <a:ea typeface="標楷體" pitchFamily="65" charset="-120"/>
              </a:rPr>
              <a:t>API</a:t>
            </a:r>
            <a:r>
              <a:rPr lang="zh-TW" altLang="en-US" sz="2000" b="1" dirty="0">
                <a:latin typeface="+mn-lt"/>
                <a:ea typeface="標楷體" pitchFamily="65" charset="-120"/>
              </a:rPr>
              <a:t> </a:t>
            </a:r>
            <a:r>
              <a:rPr lang="en-US" altLang="zh-TW" sz="2000" b="1" dirty="0">
                <a:latin typeface="+mn-lt"/>
                <a:ea typeface="標楷體" pitchFamily="65" charset="-120"/>
              </a:rPr>
              <a:t>for Android</a:t>
            </a:r>
            <a:endParaRPr lang="zh-TW" altLang="en-US" sz="20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409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561" y="1347581"/>
            <a:ext cx="5626821" cy="33844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000" b="1" dirty="0">
                <a:latin typeface="+mn-lt"/>
                <a:ea typeface="標楷體" pitchFamily="65" charset="-120"/>
              </a:rPr>
              <a:t>ArcGIS</a:t>
            </a:r>
            <a:r>
              <a:rPr lang="zh-TW" altLang="en-US" sz="2000" b="1" dirty="0">
                <a:latin typeface="+mn-lt"/>
                <a:ea typeface="標楷體" pitchFamily="65" charset="-120"/>
              </a:rPr>
              <a:t>使用限制</a:t>
            </a:r>
            <a:endParaRPr lang="zh-TW" altLang="en-US" sz="20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12211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793" y="1779641"/>
            <a:ext cx="4664335" cy="1872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81" y="1419591"/>
            <a:ext cx="1832274" cy="30964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000" b="1" dirty="0">
                <a:latin typeface="+mn-lt"/>
                <a:ea typeface="標楷體" pitchFamily="65" charset="-120"/>
              </a:rPr>
              <a:t>ArcGIS</a:t>
            </a:r>
            <a:r>
              <a:rPr lang="zh-TW" altLang="en-US" sz="2000" b="1" dirty="0">
                <a:ea typeface="標楷體" pitchFamily="65" charset="-120"/>
              </a:rPr>
              <a:t>使用限制</a:t>
            </a:r>
            <a:endParaRPr lang="zh-TW" altLang="en-US" sz="20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100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300" b="1" dirty="0">
                <a:latin typeface="+mn-lt"/>
                <a:ea typeface="標楷體" pitchFamily="65" charset="-120"/>
              </a:rPr>
              <a:t>演算法套件</a:t>
            </a:r>
          </a:p>
        </p:txBody>
      </p:sp>
      <p:pic>
        <p:nvPicPr>
          <p:cNvPr id="4" name="Picture 8" descr="「postgis」的圖片搜尋結果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20" y="989886"/>
            <a:ext cx="1828800" cy="1409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「postgis」的圖片搜尋結果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490" y="2643762"/>
            <a:ext cx="3096430" cy="2241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「pgrouting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101" y="1099634"/>
            <a:ext cx="2448341" cy="92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52" y="2283710"/>
            <a:ext cx="4270141" cy="268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25325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991" indent="0">
              <a:buNone/>
            </a:pPr>
            <a:endParaRPr lang="en-US" altLang="zh-TW" dirty="0" smtClean="0"/>
          </a:p>
          <a:p>
            <a:pPr marL="127991" indent="0">
              <a:buNone/>
            </a:pPr>
            <a:endParaRPr lang="en-US" altLang="zh-TW" dirty="0"/>
          </a:p>
          <a:p>
            <a:pPr marL="127991" indent="0">
              <a:buNone/>
            </a:pPr>
            <a:endParaRPr lang="en-US" altLang="zh-TW" dirty="0" smtClean="0"/>
          </a:p>
          <a:p>
            <a:pPr marL="127991" indent="0">
              <a:buNone/>
            </a:pPr>
            <a:endParaRPr lang="en-US" altLang="zh-TW" dirty="0"/>
          </a:p>
          <a:p>
            <a:pPr marL="127991" indent="0">
              <a:buNone/>
            </a:pPr>
            <a:r>
              <a:rPr lang="zh-TW" altLang="en-US" sz="2000" dirty="0">
                <a:ea typeface="標楷體" pitchFamily="65" charset="-120"/>
              </a:rPr>
              <a:t>     </a:t>
            </a:r>
            <a:r>
              <a:rPr lang="en-US" altLang="zh-TW" sz="2000" dirty="0" err="1">
                <a:ea typeface="標楷體" pitchFamily="65" charset="-120"/>
              </a:rPr>
              <a:t>ShapeFile</a:t>
            </a:r>
            <a:r>
              <a:rPr lang="en-US" altLang="zh-TW" sz="2000" dirty="0">
                <a:ea typeface="標楷體" pitchFamily="65" charset="-120"/>
              </a:rPr>
              <a:t>(</a:t>
            </a:r>
            <a:r>
              <a:rPr lang="zh-TW" altLang="en-US" sz="2000" dirty="0">
                <a:ea typeface="標楷體" pitchFamily="65" charset="-120"/>
              </a:rPr>
              <a:t>空間資料</a:t>
            </a:r>
            <a:r>
              <a:rPr lang="en-US" altLang="zh-TW" sz="2000" dirty="0">
                <a:ea typeface="標楷體" pitchFamily="65" charset="-120"/>
              </a:rPr>
              <a:t>)</a:t>
            </a:r>
            <a:endParaRPr lang="zh-TW" altLang="en-US" sz="2000" dirty="0">
              <a:ea typeface="標楷體" pitchFamily="65" charset="-120"/>
            </a:endParaRPr>
          </a:p>
        </p:txBody>
      </p:sp>
      <p:sp>
        <p:nvSpPr>
          <p:cNvPr id="4" name="AutoShape 2" descr="「pgrouting」的圖片搜尋結果"/>
          <p:cNvSpPr>
            <a:spLocks noChangeAspect="1" noChangeArrowheads="1"/>
          </p:cNvSpPr>
          <p:nvPr/>
        </p:nvSpPr>
        <p:spPr bwMode="auto">
          <a:xfrm>
            <a:off x="155575" y="-136525"/>
            <a:ext cx="298450" cy="2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2399" tIns="51200" rIns="102399" bIns="5120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「pgrouting」的圖片搜尋結果"/>
          <p:cNvSpPr>
            <a:spLocks noChangeAspect="1" noChangeArrowheads="1"/>
          </p:cNvSpPr>
          <p:nvPr/>
        </p:nvSpPr>
        <p:spPr bwMode="auto">
          <a:xfrm>
            <a:off x="307976" y="15876"/>
            <a:ext cx="298450" cy="2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2399" tIns="51200" rIns="102399" bIns="5120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74" name="Picture 6" descr="「pgrouting」的圖片搜尋結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04" y="3465975"/>
            <a:ext cx="2448341" cy="923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「postgis」的圖片搜尋結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201" y="3171486"/>
            <a:ext cx="1961622" cy="1512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utoShape 10" descr="「postgresql」的圖片搜尋結果"/>
          <p:cNvSpPr>
            <a:spLocks noChangeAspect="1" noChangeArrowheads="1"/>
          </p:cNvSpPr>
          <p:nvPr/>
        </p:nvSpPr>
        <p:spPr bwMode="auto">
          <a:xfrm>
            <a:off x="460376" y="168275"/>
            <a:ext cx="298450" cy="2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2399" tIns="51200" rIns="102399" bIns="5120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12" descr="「postgresql」的圖片搜尋結果"/>
          <p:cNvSpPr>
            <a:spLocks noChangeAspect="1" noChangeArrowheads="1"/>
          </p:cNvSpPr>
          <p:nvPr/>
        </p:nvSpPr>
        <p:spPr bwMode="auto">
          <a:xfrm>
            <a:off x="612776" y="320676"/>
            <a:ext cx="298450" cy="298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102399" tIns="51200" rIns="102399" bIns="5120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82" name="Picture 14" descr="「postgresql」的圖片搜尋結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5098" y="1315134"/>
            <a:ext cx="3305749" cy="1516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向右箭號 7"/>
          <p:cNvSpPr/>
          <p:nvPr/>
        </p:nvSpPr>
        <p:spPr>
          <a:xfrm rot="16200000">
            <a:off x="4408361" y="2842005"/>
            <a:ext cx="216030" cy="1440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9" tIns="51200" rIns="102399" bIns="51200" spcCol="0" rtlCol="0" anchor="ctr"/>
          <a:lstStyle/>
          <a:p>
            <a:pPr algn="ctr"/>
            <a:endParaRPr lang="zh-TW" altLang="en-US"/>
          </a:p>
        </p:txBody>
      </p:sp>
      <p:sp>
        <p:nvSpPr>
          <p:cNvPr id="13" name="向右箭號 12"/>
          <p:cNvSpPr/>
          <p:nvPr/>
        </p:nvSpPr>
        <p:spPr>
          <a:xfrm rot="14546814">
            <a:off x="6312019" y="2842005"/>
            <a:ext cx="216030" cy="1440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9" tIns="51200" rIns="102399" bIns="51200" spcCol="0" rtlCol="0" anchor="ctr"/>
          <a:lstStyle/>
          <a:p>
            <a:pPr algn="ctr"/>
            <a:endParaRPr lang="zh-TW" altLang="en-US"/>
          </a:p>
        </p:txBody>
      </p:sp>
      <p:pic>
        <p:nvPicPr>
          <p:cNvPr id="14" name="Picture 2" descr="「arcgis」的圖片搜尋結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545" y="1658360"/>
            <a:ext cx="2097386" cy="76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向右箭號 14"/>
          <p:cNvSpPr/>
          <p:nvPr/>
        </p:nvSpPr>
        <p:spPr>
          <a:xfrm rot="5400000">
            <a:off x="1678221" y="2443435"/>
            <a:ext cx="216030" cy="144020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9" tIns="51200" rIns="102399" bIns="51200" spcCol="0" rtlCol="0" anchor="ctr"/>
          <a:lstStyle/>
          <a:p>
            <a:pPr algn="ctr"/>
            <a:endParaRPr lang="zh-TW" altLang="en-US"/>
          </a:p>
        </p:txBody>
      </p:sp>
      <p:sp>
        <p:nvSpPr>
          <p:cNvPr id="16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000" b="1" dirty="0">
                <a:latin typeface="+mn-lt"/>
                <a:ea typeface="標楷體" pitchFamily="65" charset="-120"/>
              </a:rPr>
              <a:t>空間資料庫 </a:t>
            </a:r>
            <a:r>
              <a:rPr lang="en-US" altLang="zh-TW" sz="2000" b="1" dirty="0" err="1">
                <a:latin typeface="+mn-lt"/>
                <a:ea typeface="標楷體" pitchFamily="65" charset="-120"/>
              </a:rPr>
              <a:t>PostgreSQL</a:t>
            </a:r>
            <a:r>
              <a:rPr lang="zh-TW" altLang="en-US" sz="2000" b="1" dirty="0">
                <a:latin typeface="+mn-lt"/>
                <a:ea typeface="標楷體" pitchFamily="65" charset="-120"/>
              </a:rPr>
              <a:t>、演算法套件</a:t>
            </a:r>
            <a:endParaRPr lang="zh-TW" altLang="en-US" sz="2000" b="1" dirty="0">
              <a:latin typeface="+mn-lt"/>
              <a:ea typeface="標楷體" pitchFamily="65" charset="-120"/>
            </a:endParaRPr>
          </a:p>
        </p:txBody>
      </p:sp>
      <p:sp>
        <p:nvSpPr>
          <p:cNvPr id="17" name="向右箭號 16"/>
          <p:cNvSpPr/>
          <p:nvPr/>
        </p:nvSpPr>
        <p:spPr>
          <a:xfrm rot="19570653">
            <a:off x="3023784" y="2500669"/>
            <a:ext cx="216031" cy="144021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9" tIns="51200" rIns="102399" bIns="51200" spcCol="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85209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179392" y="699490"/>
            <a:ext cx="7897809" cy="4101111"/>
          </a:xfrm>
        </p:spPr>
        <p:txBody>
          <a:bodyPr/>
          <a:lstStyle/>
          <a:p>
            <a:endParaRPr lang="zh-TW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586" y="987533"/>
            <a:ext cx="3895365" cy="3946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5821" y="1462221"/>
            <a:ext cx="4499106" cy="28299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000" b="1" dirty="0" err="1">
                <a:latin typeface="+mn-lt"/>
                <a:ea typeface="標楷體" pitchFamily="65" charset="-120"/>
              </a:rPr>
              <a:t>pgRouting</a:t>
            </a:r>
            <a:endParaRPr lang="zh-TW" altLang="en-US" sz="20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2994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5" y="195781"/>
            <a:ext cx="7620000" cy="857250"/>
          </a:xfrm>
        </p:spPr>
        <p:txBody>
          <a:bodyPr/>
          <a:lstStyle/>
          <a:p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200" b="1" dirty="0">
                <a:latin typeface="標楷體" pitchFamily="65" charset="-120"/>
                <a:ea typeface="標楷體" pitchFamily="65" charset="-120"/>
              </a:rPr>
            </a:br>
            <a:r>
              <a:rPr lang="zh-TW" altLang="en-US" sz="3200" b="1" dirty="0">
                <a:latin typeface="標楷體" pitchFamily="65" charset="-120"/>
                <a:ea typeface="標楷體" pitchFamily="65" charset="-120"/>
              </a:rPr>
              <a:t>研究步驟</a:t>
            </a:r>
            <a:r>
              <a:rPr lang="en-US" altLang="zh-TW" sz="3200" b="1" dirty="0">
                <a:latin typeface="標楷體" pitchFamily="65" charset="-120"/>
                <a:ea typeface="標楷體" pitchFamily="65" charset="-120"/>
              </a:rPr>
              <a:t/>
            </a:r>
            <a:br>
              <a:rPr lang="en-US" altLang="zh-TW" sz="3200" b="1" dirty="0">
                <a:latin typeface="標楷體" pitchFamily="65" charset="-120"/>
                <a:ea typeface="標楷體" pitchFamily="65" charset="-120"/>
              </a:rPr>
            </a:br>
            <a:endParaRPr lang="zh-TW" altLang="en-US" sz="3200" b="1" dirty="0"/>
          </a:p>
        </p:txBody>
      </p:sp>
      <p:sp>
        <p:nvSpPr>
          <p:cNvPr id="5" name="圓角矩形 4"/>
          <p:cNvSpPr/>
          <p:nvPr/>
        </p:nvSpPr>
        <p:spPr>
          <a:xfrm>
            <a:off x="802210" y="996699"/>
            <a:ext cx="2189049" cy="360403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algn="ctr"/>
            <a:r>
              <a:rPr lang="zh-TW" altLang="en-US" sz="1800" b="1" dirty="0">
                <a:solidFill>
                  <a:srgbClr val="0070C0"/>
                </a:solidFill>
                <a:ea typeface="標楷體" pitchFamily="65" charset="-120"/>
              </a:rPr>
              <a:t>硬體控制</a:t>
            </a:r>
            <a:r>
              <a:rPr lang="zh-TW" altLang="en-US" sz="1800" b="1" dirty="0">
                <a:solidFill>
                  <a:srgbClr val="0070C0"/>
                </a:solidFill>
                <a:ea typeface="標楷體" pitchFamily="65" charset="-120"/>
              </a:rPr>
              <a:t>程式 </a:t>
            </a:r>
            <a:endParaRPr lang="zh-TW" altLang="en-US" sz="1800" b="1" dirty="0">
              <a:solidFill>
                <a:srgbClr val="0070C0"/>
              </a:solidFill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802210" y="2388521"/>
            <a:ext cx="2189049" cy="360403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b="1" dirty="0">
                <a:solidFill>
                  <a:srgbClr val="FF0000"/>
                </a:solidFill>
                <a:ea typeface="標楷體" pitchFamily="65" charset="-120"/>
              </a:rPr>
              <a:t>導航實作</a:t>
            </a:r>
            <a:endParaRPr lang="en-US" altLang="zh-TW" sz="1800" b="1" dirty="0">
              <a:solidFill>
                <a:srgbClr val="FF0000"/>
              </a:solidFill>
              <a:ea typeface="標楷體" pitchFamily="65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811582" y="3026472"/>
            <a:ext cx="2189049" cy="436771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b="1" dirty="0">
                <a:solidFill>
                  <a:srgbClr val="FF0000"/>
                </a:solidFill>
                <a:ea typeface="標楷體" pitchFamily="65" charset="-120"/>
              </a:rPr>
              <a:t>平板</a:t>
            </a:r>
            <a:r>
              <a:rPr lang="en-US" altLang="zh-TW" sz="1800" b="1" dirty="0">
                <a:solidFill>
                  <a:srgbClr val="FF0000"/>
                </a:solidFill>
                <a:ea typeface="標楷體" pitchFamily="65" charset="-120"/>
              </a:rPr>
              <a:t>APP</a:t>
            </a:r>
            <a:r>
              <a:rPr lang="zh-TW" altLang="en-US" sz="1800" b="1" dirty="0">
                <a:solidFill>
                  <a:srgbClr val="FF0000"/>
                </a:solidFill>
                <a:ea typeface="標楷體" pitchFamily="65" charset="-120"/>
              </a:rPr>
              <a:t>及網頁設計撰寫</a:t>
            </a:r>
            <a:endParaRPr lang="en-US" altLang="zh-TW" sz="1800" b="1" dirty="0">
              <a:solidFill>
                <a:srgbClr val="FF0000"/>
              </a:solidFill>
              <a:ea typeface="標楷體" pitchFamily="65" charset="-120"/>
            </a:endParaRPr>
          </a:p>
        </p:txBody>
      </p:sp>
      <p:sp>
        <p:nvSpPr>
          <p:cNvPr id="9" name="圓角矩形 8"/>
          <p:cNvSpPr/>
          <p:nvPr/>
        </p:nvSpPr>
        <p:spPr>
          <a:xfrm>
            <a:off x="790908" y="4399147"/>
            <a:ext cx="2196644" cy="486053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網頁與</a:t>
            </a:r>
            <a:r>
              <a:rPr lang="en-US" altLang="zh-TW" sz="1800" dirty="0">
                <a:solidFill>
                  <a:schemeClr val="tx1"/>
                </a:solidFill>
                <a:ea typeface="標楷體" pitchFamily="65" charset="-120"/>
              </a:rPr>
              <a:t>Android</a:t>
            </a:r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內嵌瀏覽器結合</a:t>
            </a:r>
          </a:p>
        </p:txBody>
      </p:sp>
      <p:sp>
        <p:nvSpPr>
          <p:cNvPr id="10" name="圓角矩形 9"/>
          <p:cNvSpPr/>
          <p:nvPr/>
        </p:nvSpPr>
        <p:spPr>
          <a:xfrm>
            <a:off x="794619" y="3752837"/>
            <a:ext cx="2196644" cy="360403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b="1" dirty="0">
                <a:solidFill>
                  <a:srgbClr val="FF0000"/>
                </a:solidFill>
                <a:ea typeface="標楷體" pitchFamily="65" charset="-120"/>
              </a:rPr>
              <a:t>資料庫建置</a:t>
            </a:r>
          </a:p>
        </p:txBody>
      </p:sp>
      <p:sp>
        <p:nvSpPr>
          <p:cNvPr id="11" name="圓角矩形 10"/>
          <p:cNvSpPr/>
          <p:nvPr/>
        </p:nvSpPr>
        <p:spPr>
          <a:xfrm>
            <a:off x="3693993" y="2395164"/>
            <a:ext cx="2189049" cy="360403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en-US" altLang="zh-TW" sz="1800" dirty="0">
                <a:solidFill>
                  <a:schemeClr val="tx1"/>
                </a:solidFill>
                <a:ea typeface="標楷體" pitchFamily="65" charset="-120"/>
              </a:rPr>
              <a:t>APP</a:t>
            </a:r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與資料庫統合</a:t>
            </a:r>
            <a:endParaRPr lang="en-US" altLang="zh-TW" sz="1800" dirty="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12" name="圓角矩形 11"/>
          <p:cNvSpPr/>
          <p:nvPr/>
        </p:nvSpPr>
        <p:spPr>
          <a:xfrm>
            <a:off x="3684852" y="3027163"/>
            <a:ext cx="2189049" cy="336248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後台觀測介面建置</a:t>
            </a:r>
            <a:endParaRPr lang="en-US" altLang="zh-TW" sz="1800" dirty="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3684858" y="3667733"/>
            <a:ext cx="2196177" cy="365124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自走車組裝及測試</a:t>
            </a:r>
            <a:endParaRPr lang="en-US" altLang="zh-TW" sz="1800" dirty="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6381977" y="2976901"/>
            <a:ext cx="1813195" cy="436769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影像辨識程式</a:t>
            </a:r>
            <a:r>
              <a:rPr lang="en-US" altLang="zh-TW" sz="1800" dirty="0">
                <a:solidFill>
                  <a:schemeClr val="tx1"/>
                </a:solidFill>
                <a:ea typeface="標楷體" pitchFamily="65" charset="-120"/>
              </a:rPr>
              <a:t>-</a:t>
            </a:r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特徵比對</a:t>
            </a:r>
            <a:endParaRPr lang="en-US" altLang="zh-TW" sz="1800" dirty="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15" name="圓角矩形 14"/>
          <p:cNvSpPr/>
          <p:nvPr/>
        </p:nvSpPr>
        <p:spPr>
          <a:xfrm>
            <a:off x="3691981" y="1005613"/>
            <a:ext cx="2189049" cy="405701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校園圖層、節點製作</a:t>
            </a:r>
          </a:p>
        </p:txBody>
      </p:sp>
      <p:sp>
        <p:nvSpPr>
          <p:cNvPr id="16" name="圓角矩形 15"/>
          <p:cNvSpPr/>
          <p:nvPr/>
        </p:nvSpPr>
        <p:spPr>
          <a:xfrm>
            <a:off x="6412278" y="4350942"/>
            <a:ext cx="1818281" cy="346401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模組統合及測試</a:t>
            </a:r>
            <a:endParaRPr lang="en-US" altLang="zh-TW" sz="1800" dirty="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18" name="圓角矩形 17"/>
          <p:cNvSpPr/>
          <p:nvPr/>
        </p:nvSpPr>
        <p:spPr>
          <a:xfrm>
            <a:off x="3691989" y="1689999"/>
            <a:ext cx="2181918" cy="435017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路徑規劃演算法</a:t>
            </a:r>
          </a:p>
        </p:txBody>
      </p:sp>
      <p:sp>
        <p:nvSpPr>
          <p:cNvPr id="19" name="圓角矩形 18"/>
          <p:cNvSpPr/>
          <p:nvPr/>
        </p:nvSpPr>
        <p:spPr>
          <a:xfrm>
            <a:off x="3705853" y="4358057"/>
            <a:ext cx="2161310" cy="352885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介面設計美化</a:t>
            </a:r>
          </a:p>
        </p:txBody>
      </p:sp>
      <p:sp>
        <p:nvSpPr>
          <p:cNvPr id="47" name="文字方塊 46"/>
          <p:cNvSpPr txBox="1"/>
          <p:nvPr/>
        </p:nvSpPr>
        <p:spPr>
          <a:xfrm>
            <a:off x="1708916" y="1375085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/>
          </a:p>
        </p:txBody>
      </p:sp>
      <p:sp>
        <p:nvSpPr>
          <p:cNvPr id="60" name="文字方塊 59"/>
          <p:cNvSpPr txBox="1"/>
          <p:nvPr/>
        </p:nvSpPr>
        <p:spPr>
          <a:xfrm>
            <a:off x="1708916" y="2090620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3" name="文字方塊 62"/>
          <p:cNvSpPr txBox="1"/>
          <p:nvPr/>
        </p:nvSpPr>
        <p:spPr>
          <a:xfrm>
            <a:off x="1695746" y="3463240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5" name="文字方塊 64"/>
          <p:cNvSpPr txBox="1"/>
          <p:nvPr/>
        </p:nvSpPr>
        <p:spPr>
          <a:xfrm>
            <a:off x="1695746" y="2748925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6" name="文字方塊 65"/>
          <p:cNvSpPr txBox="1"/>
          <p:nvPr/>
        </p:nvSpPr>
        <p:spPr>
          <a:xfrm>
            <a:off x="1692035" y="4115682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7" name="文字方塊 66"/>
          <p:cNvSpPr txBox="1"/>
          <p:nvPr/>
        </p:nvSpPr>
        <p:spPr>
          <a:xfrm>
            <a:off x="4591328" y="4039394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8" name="文字方塊 67"/>
          <p:cNvSpPr txBox="1"/>
          <p:nvPr/>
        </p:nvSpPr>
        <p:spPr>
          <a:xfrm>
            <a:off x="4595992" y="2760107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69" name="文字方塊 68"/>
          <p:cNvSpPr txBox="1"/>
          <p:nvPr/>
        </p:nvSpPr>
        <p:spPr>
          <a:xfrm>
            <a:off x="4595992" y="3363413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0" name="文字方塊 69"/>
          <p:cNvSpPr txBox="1"/>
          <p:nvPr/>
        </p:nvSpPr>
        <p:spPr>
          <a:xfrm>
            <a:off x="4580337" y="2125016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1" name="文字方塊 70"/>
          <p:cNvSpPr txBox="1"/>
          <p:nvPr/>
        </p:nvSpPr>
        <p:spPr>
          <a:xfrm>
            <a:off x="7121677" y="4068685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2" name="文字方塊 71"/>
          <p:cNvSpPr txBox="1"/>
          <p:nvPr/>
        </p:nvSpPr>
        <p:spPr>
          <a:xfrm>
            <a:off x="4591328" y="1411314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73" name="圓角矩形 72"/>
          <p:cNvSpPr/>
          <p:nvPr/>
        </p:nvSpPr>
        <p:spPr>
          <a:xfrm>
            <a:off x="6412277" y="3705614"/>
            <a:ext cx="1782900" cy="323327"/>
          </a:xfrm>
          <a:prstGeom prst="roundRect">
            <a:avLst/>
          </a:prstGeom>
          <a:solidFill>
            <a:srgbClr val="FFC000"/>
          </a:solidFill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marL="127991" algn="ctr"/>
            <a:r>
              <a:rPr lang="zh-TW" altLang="en-US" sz="1800" dirty="0">
                <a:solidFill>
                  <a:schemeClr val="tx1"/>
                </a:solidFill>
                <a:ea typeface="標楷體" pitchFamily="65" charset="-120"/>
              </a:rPr>
              <a:t>語音辨識</a:t>
            </a:r>
            <a:endParaRPr lang="en-US" altLang="zh-TW" sz="1800" dirty="0">
              <a:solidFill>
                <a:schemeClr val="tx1"/>
              </a:solidFill>
              <a:ea typeface="標楷體" pitchFamily="65" charset="-120"/>
            </a:endParaRPr>
          </a:p>
        </p:txBody>
      </p:sp>
      <p:sp>
        <p:nvSpPr>
          <p:cNvPr id="74" name="文字方塊 73"/>
          <p:cNvSpPr txBox="1"/>
          <p:nvPr/>
        </p:nvSpPr>
        <p:spPr>
          <a:xfrm>
            <a:off x="7106530" y="3425363"/>
            <a:ext cx="394379" cy="718953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>
                <a:ln w="3175"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sym typeface="Wingdings" panose="05000000000000000000" pitchFamily="2" charset="2"/>
              </a:rPr>
              <a:t></a:t>
            </a:r>
          </a:p>
          <a:p>
            <a:endParaRPr lang="zh-TW" altLang="en-US" dirty="0">
              <a:ln w="3175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</a:endParaRPr>
          </a:p>
        </p:txBody>
      </p:sp>
      <p:grpSp>
        <p:nvGrpSpPr>
          <p:cNvPr id="86" name="群組 85"/>
          <p:cNvGrpSpPr/>
          <p:nvPr/>
        </p:nvGrpSpPr>
        <p:grpSpPr>
          <a:xfrm>
            <a:off x="6145828" y="4919212"/>
            <a:ext cx="2984172" cy="310093"/>
            <a:chOff x="5545870" y="6582562"/>
            <a:chExt cx="2984173" cy="413456"/>
          </a:xfrm>
        </p:grpSpPr>
        <p:grpSp>
          <p:nvGrpSpPr>
            <p:cNvPr id="83" name="群組 82"/>
            <p:cNvGrpSpPr/>
            <p:nvPr/>
          </p:nvGrpSpPr>
          <p:grpSpPr>
            <a:xfrm>
              <a:off x="5545870" y="6606169"/>
              <a:ext cx="1700294" cy="389849"/>
              <a:chOff x="6304953" y="6512102"/>
              <a:chExt cx="1700294" cy="389849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6304953" y="6598783"/>
                <a:ext cx="144000" cy="1440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2" name="文字方塊 81"/>
              <p:cNvSpPr txBox="1"/>
              <p:nvPr/>
            </p:nvSpPr>
            <p:spPr>
              <a:xfrm>
                <a:off x="6381972" y="6512102"/>
                <a:ext cx="1623275" cy="389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dirty="0">
                    <a:latin typeface="標楷體" pitchFamily="65" charset="-120"/>
                    <a:ea typeface="標楷體" pitchFamily="65" charset="-120"/>
                  </a:rPr>
                  <a:t>:</a:t>
                </a:r>
                <a:r>
                  <a:rPr lang="zh-TW" altLang="en-US" sz="1300" dirty="0">
                    <a:latin typeface="標楷體" pitchFamily="65" charset="-120"/>
                    <a:ea typeface="標楷體" pitchFamily="65" charset="-120"/>
                  </a:rPr>
                  <a:t>目前進行階段</a:t>
                </a:r>
                <a:endParaRPr lang="zh-TW" altLang="en-US" sz="1300" dirty="0">
                  <a:latin typeface="標楷體" pitchFamily="65" charset="-120"/>
                  <a:ea typeface="標楷體" pitchFamily="65" charset="-120"/>
                </a:endParaRPr>
              </a:p>
            </p:txBody>
          </p:sp>
        </p:grpSp>
        <p:grpSp>
          <p:nvGrpSpPr>
            <p:cNvPr id="85" name="群組 84"/>
            <p:cNvGrpSpPr/>
            <p:nvPr/>
          </p:nvGrpSpPr>
          <p:grpSpPr>
            <a:xfrm>
              <a:off x="6811548" y="6582562"/>
              <a:ext cx="1718495" cy="389849"/>
              <a:chOff x="6811548" y="6582562"/>
              <a:chExt cx="1718495" cy="389849"/>
            </a:xfrm>
          </p:grpSpPr>
          <p:sp>
            <p:nvSpPr>
              <p:cNvPr id="81" name="矩形 80"/>
              <p:cNvSpPr/>
              <p:nvPr/>
            </p:nvSpPr>
            <p:spPr>
              <a:xfrm>
                <a:off x="6811548" y="6672669"/>
                <a:ext cx="144000" cy="1440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/>
              </a:p>
            </p:txBody>
          </p:sp>
          <p:sp>
            <p:nvSpPr>
              <p:cNvPr id="84" name="文字方塊 83"/>
              <p:cNvSpPr txBox="1"/>
              <p:nvPr/>
            </p:nvSpPr>
            <p:spPr>
              <a:xfrm>
                <a:off x="6906768" y="6582562"/>
                <a:ext cx="1623275" cy="389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300" dirty="0">
                    <a:latin typeface="標楷體" pitchFamily="65" charset="-120"/>
                    <a:ea typeface="標楷體" pitchFamily="65" charset="-120"/>
                  </a:rPr>
                  <a:t>:</a:t>
                </a:r>
                <a:r>
                  <a:rPr lang="zh-TW" altLang="en-US" sz="1300" dirty="0">
                    <a:latin typeface="標楷體" pitchFamily="65" charset="-120"/>
                    <a:ea typeface="標楷體" pitchFamily="65" charset="-120"/>
                  </a:rPr>
                  <a:t>已完成</a:t>
                </a:r>
                <a:r>
                  <a:rPr lang="zh-TW" altLang="en-US" sz="1300" dirty="0">
                    <a:latin typeface="標楷體" pitchFamily="65" charset="-120"/>
                    <a:ea typeface="標楷體" pitchFamily="65" charset="-120"/>
                  </a:rPr>
                  <a:t>項目</a:t>
                </a:r>
              </a:p>
            </p:txBody>
          </p:sp>
        </p:grpSp>
      </p:grpSp>
      <p:sp>
        <p:nvSpPr>
          <p:cNvPr id="87" name="圓角矩形 86"/>
          <p:cNvSpPr/>
          <p:nvPr/>
        </p:nvSpPr>
        <p:spPr>
          <a:xfrm>
            <a:off x="816252" y="1659349"/>
            <a:ext cx="2189049" cy="431270"/>
          </a:xfrm>
          <a:prstGeom prst="roundRect">
            <a:avLst/>
          </a:prstGeom>
          <a:noFill/>
          <a:ln w="28575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4" tIns="51196" rIns="102394" bIns="51196" spcCol="0" rtlCol="0" anchor="ctr"/>
          <a:lstStyle/>
          <a:p>
            <a:pPr algn="ctr"/>
            <a:r>
              <a:rPr lang="en-US" altLang="zh-TW" sz="1800" b="1" dirty="0">
                <a:solidFill>
                  <a:srgbClr val="0070C0"/>
                </a:solidFill>
                <a:ea typeface="標楷體" pitchFamily="65" charset="-120"/>
              </a:rPr>
              <a:t>APP </a:t>
            </a:r>
            <a:r>
              <a:rPr lang="en-US" altLang="zh-TW" sz="1800" b="1" dirty="0" err="1">
                <a:solidFill>
                  <a:srgbClr val="0070C0"/>
                </a:solidFill>
                <a:ea typeface="標楷體" pitchFamily="65" charset="-120"/>
              </a:rPr>
              <a:t>WiFi</a:t>
            </a:r>
            <a:r>
              <a:rPr lang="zh-TW" altLang="en-US" sz="1800" b="1" dirty="0">
                <a:solidFill>
                  <a:srgbClr val="0070C0"/>
                </a:solidFill>
                <a:ea typeface="標楷體" pitchFamily="65" charset="-120"/>
              </a:rPr>
              <a:t>及藍芽連線控制</a:t>
            </a:r>
          </a:p>
        </p:txBody>
      </p:sp>
    </p:spTree>
    <p:extLst>
      <p:ext uri="{BB962C8B-B14F-4D97-AF65-F5344CB8AC3E}">
        <p14:creationId xmlns:p14="http://schemas.microsoft.com/office/powerpoint/2010/main" val="3410643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47" grpId="0"/>
      <p:bldP spid="60" grpId="0"/>
      <p:bldP spid="63" grpId="0"/>
      <p:bldP spid="65" grpId="0"/>
      <p:bldP spid="66" grpId="0"/>
      <p:bldP spid="67" grpId="0"/>
      <p:bldP spid="68" grpId="0"/>
      <p:bldP spid="69" grpId="0"/>
      <p:bldP spid="70" grpId="0"/>
      <p:bldP spid="71" grpId="0"/>
      <p:bldP spid="72" grpId="0"/>
      <p:bldP spid="73" grpId="0" animBg="1"/>
      <p:bldP spid="74" grpId="0"/>
      <p:bldP spid="8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39" y="1851653"/>
            <a:ext cx="3960550" cy="21757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 descr="相關圖片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961" y="1347581"/>
            <a:ext cx="3672510" cy="324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000" b="1" dirty="0" err="1">
                <a:latin typeface="+mn-lt"/>
                <a:ea typeface="標楷體" pitchFamily="65" charset="-120"/>
              </a:rPr>
              <a:t>pgRouting</a:t>
            </a:r>
            <a:endParaRPr lang="zh-TW" altLang="en-US" sz="20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0471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565" y="1549646"/>
            <a:ext cx="5400750" cy="30407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6084213" y="3299001"/>
            <a:ext cx="504069" cy="144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spcCol="0"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572002" y="1907079"/>
            <a:ext cx="504071" cy="21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spcCol="0" rtlCol="0" anchor="ctr"/>
          <a:lstStyle/>
          <a:p>
            <a:pPr algn="ctr"/>
            <a:r>
              <a:rPr lang="zh-TW" altLang="en-US" sz="13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後端</a:t>
            </a:r>
          </a:p>
        </p:txBody>
      </p:sp>
      <p:sp>
        <p:nvSpPr>
          <p:cNvPr id="7" name="矩形 6"/>
          <p:cNvSpPr/>
          <p:nvPr/>
        </p:nvSpPr>
        <p:spPr>
          <a:xfrm>
            <a:off x="6012203" y="3291851"/>
            <a:ext cx="648091" cy="21603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spcCol="0" rtlCol="0" anchor="ctr"/>
          <a:lstStyle/>
          <a:p>
            <a:pPr algn="ctr"/>
            <a:r>
              <a:rPr lang="zh-TW" altLang="en-US" sz="13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前端、</a:t>
            </a:r>
            <a:r>
              <a:rPr lang="en-US" altLang="zh-TW" sz="1300" dirty="0">
                <a:solidFill>
                  <a:schemeClr val="tx1"/>
                </a:solidFill>
                <a:latin typeface="標楷體" pitchFamily="65" charset="-120"/>
                <a:ea typeface="標楷體" pitchFamily="65" charset="-120"/>
              </a:rPr>
              <a:t>APP</a:t>
            </a:r>
            <a:endParaRPr lang="zh-TW" altLang="en-US" sz="1300" dirty="0">
              <a:solidFill>
                <a:schemeClr val="tx1"/>
              </a:solidFill>
              <a:latin typeface="標楷體" pitchFamily="65" charset="-120"/>
              <a:ea typeface="標楷體" pitchFamily="65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067932" y="3867930"/>
            <a:ext cx="864121" cy="288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spcCol="0"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040878" y="4446384"/>
            <a:ext cx="1035194" cy="288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spcCol="0" rtlCol="0" anchor="ctr"/>
          <a:lstStyle/>
          <a:p>
            <a:pPr algn="ctr"/>
            <a:endParaRPr lang="zh-TW" altLang="en-US"/>
          </a:p>
        </p:txBody>
      </p:sp>
      <p:sp>
        <p:nvSpPr>
          <p:cNvPr id="10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000" b="1" dirty="0">
                <a:latin typeface="+mn-lt"/>
                <a:ea typeface="標楷體" pitchFamily="65" charset="-120"/>
              </a:rPr>
              <a:t>空間資料庫 </a:t>
            </a:r>
            <a:r>
              <a:rPr lang="en-US" altLang="zh-TW" sz="2000" b="1" dirty="0" err="1">
                <a:latin typeface="+mn-lt"/>
                <a:ea typeface="標楷體" pitchFamily="65" charset="-120"/>
              </a:rPr>
              <a:t>PostgreSQL</a:t>
            </a:r>
            <a:endParaRPr lang="zh-TW" altLang="en-US" sz="20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79151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3412" y="1167595"/>
            <a:ext cx="3168441" cy="298837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17268" y="1203563"/>
            <a:ext cx="4013789" cy="3079698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64792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3612" y="1067967"/>
            <a:ext cx="3971118" cy="3194002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4221025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officeArt object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9541" y="1201087"/>
            <a:ext cx="5472761" cy="2590986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5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3613" y="205304"/>
            <a:ext cx="4348945" cy="484403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175595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officeArt object"/>
          <p:cNvPicPr>
            <a:picLocks noGrp="1"/>
          </p:cNvPicPr>
          <p:nvPr>
            <p:ph idx="1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1069474" y="1162675"/>
            <a:ext cx="6350485" cy="3600450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6" name="officeArt object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63611" y="123413"/>
            <a:ext cx="4792228" cy="496733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  <p:pic>
        <p:nvPicPr>
          <p:cNvPr id="7" name="officeArt object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69471" y="513533"/>
            <a:ext cx="6472556" cy="4187095"/>
          </a:xfrm>
          <a:prstGeom prst="rect">
            <a:avLst/>
          </a:prstGeom>
          <a:ln w="12700" cap="flat">
            <a:noFill/>
            <a:miter lim="400000"/>
          </a:ln>
          <a:effectLst/>
        </p:spPr>
      </p:pic>
    </p:spTree>
    <p:extLst>
      <p:ext uri="{BB962C8B-B14F-4D97-AF65-F5344CB8AC3E}">
        <p14:creationId xmlns:p14="http://schemas.microsoft.com/office/powerpoint/2010/main" val="2666535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zh-TW" sz="1500" spc="-112" dirty="0">
              <a:ea typeface="標楷體" pitchFamily="65" charset="-120"/>
              <a:cs typeface="+mj-cs"/>
            </a:endParaRPr>
          </a:p>
          <a:p>
            <a:pPr marL="127991" indent="0">
              <a:buNone/>
            </a:pPr>
            <a:r>
              <a:rPr lang="en-US" altLang="zh-TW" sz="1500" spc="-112" dirty="0">
                <a:ea typeface="標楷體" pitchFamily="65" charset="-120"/>
                <a:cs typeface="+mj-cs"/>
              </a:rPr>
              <a:t/>
            </a:r>
            <a:br>
              <a:rPr lang="en-US" altLang="zh-TW" sz="1500" spc="-112" dirty="0">
                <a:ea typeface="標楷體" pitchFamily="65" charset="-120"/>
                <a:cs typeface="+mj-cs"/>
              </a:rPr>
            </a:br>
            <a:endParaRPr lang="en-US" altLang="zh-TW" sz="1500" spc="-112" dirty="0">
              <a:ea typeface="標楷體" pitchFamily="65" charset="-120"/>
              <a:cs typeface="+mj-cs"/>
            </a:endParaRPr>
          </a:p>
          <a:p>
            <a:endParaRPr lang="zh-TW" altLang="en-US" sz="1500" spc="-112" dirty="0">
              <a:ea typeface="標楷體" pitchFamily="65" charset="-120"/>
              <a:cs typeface="+mj-cs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627730" y="1148312"/>
            <a:ext cx="3024421" cy="10081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2399" tIns="51200" rIns="102399" bIns="51200" spcCol="0" rtlCol="0" anchor="ctr"/>
          <a:lstStyle/>
          <a:p>
            <a:pPr>
              <a:spcBef>
                <a:spcPct val="0"/>
              </a:spcBef>
            </a:pPr>
            <a:r>
              <a:rPr lang="en-US" altLang="zh-TW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1.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 利用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暴力法將節點及數個路徑產出資料表</a:t>
            </a:r>
          </a:p>
          <a:p>
            <a:pPr>
              <a:spcBef>
                <a:spcPct val="0"/>
              </a:spcBef>
            </a:pPr>
            <a:r>
              <a:rPr lang="en-US" altLang="zh-TW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2.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 抓取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目前位置及最近節點</a:t>
            </a:r>
          </a:p>
          <a:p>
            <a:pPr>
              <a:spcBef>
                <a:spcPct val="0"/>
              </a:spcBef>
            </a:pPr>
            <a:r>
              <a:rPr lang="en-US" altLang="zh-TW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3.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 取出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預先建立好的路徑中所有節點，劃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出路線</a:t>
            </a:r>
            <a:endParaRPr lang="zh-TW" altLang="en-US" sz="1300" spc="-112" dirty="0">
              <a:solidFill>
                <a:schemeClr val="tx2"/>
              </a:solidFill>
              <a:ea typeface="標楷體" pitchFamily="65" charset="-120"/>
              <a:cs typeface="+mj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47830" y="2499743"/>
            <a:ext cx="1512209" cy="683586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2399" tIns="51200" rIns="102399" bIns="51200" spcCol="0" rtlCol="0" anchor="ctr"/>
          <a:lstStyle/>
          <a:p>
            <a:pPr algn="ctr">
              <a:spcBef>
                <a:spcPct val="0"/>
              </a:spcBef>
            </a:pP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實作自走車行進</a:t>
            </a:r>
            <a:endParaRPr lang="en-US" altLang="zh-TW" sz="1300" spc="-112" dirty="0">
              <a:solidFill>
                <a:schemeClr val="tx2"/>
              </a:solidFill>
              <a:ea typeface="標楷體" pitchFamily="65" charset="-120"/>
              <a:cs typeface="+mj-cs"/>
            </a:endParaRPr>
          </a:p>
          <a:p>
            <a:pPr algn="ctr">
              <a:spcBef>
                <a:spcPct val="0"/>
              </a:spcBef>
            </a:pP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各節點方向角度修正</a:t>
            </a:r>
            <a:endParaRPr lang="zh-TW" altLang="en-US" sz="1300" spc="-112" dirty="0">
              <a:solidFill>
                <a:schemeClr val="tx2"/>
              </a:solidFill>
              <a:ea typeface="標楷體" pitchFamily="65" charset="-120"/>
              <a:cs typeface="+mj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627730" y="3589729"/>
            <a:ext cx="3096430" cy="79211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lIns="102399" tIns="51200" rIns="102399" bIns="51200" spcCol="0" rtlCol="0" anchor="ctr"/>
          <a:lstStyle/>
          <a:p>
            <a:pPr marL="383997" indent="-383997">
              <a:spcBef>
                <a:spcPct val="0"/>
              </a:spcBef>
              <a:buFontTx/>
              <a:buAutoNum type="arabicPeriod"/>
            </a:pP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</a:rPr>
              <a:t>自建圖層並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</a:rPr>
              <a:t>將 </a:t>
            </a:r>
            <a:r>
              <a:rPr lang="en-US" altLang="zh-TW" sz="1300" spc="-112" dirty="0" err="1">
                <a:solidFill>
                  <a:schemeClr val="tx2"/>
                </a:solidFill>
                <a:ea typeface="標楷體" pitchFamily="65" charset="-120"/>
              </a:rPr>
              <a:t>shapeFile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</a:rPr>
              <a:t> 匯入</a:t>
            </a:r>
            <a:r>
              <a:rPr lang="en-US" altLang="zh-TW" sz="1300" spc="-112" dirty="0" err="1">
                <a:solidFill>
                  <a:schemeClr val="tx2"/>
                </a:solidFill>
                <a:ea typeface="標楷體" pitchFamily="65" charset="-120"/>
              </a:rPr>
              <a:t>PostgreSQL</a:t>
            </a:r>
            <a:endParaRPr lang="en-US" altLang="zh-TW" sz="1300" spc="-112" dirty="0">
              <a:solidFill>
                <a:schemeClr val="tx2"/>
              </a:solidFill>
              <a:ea typeface="標楷體" pitchFamily="65" charset="-120"/>
            </a:endParaRPr>
          </a:p>
          <a:p>
            <a:pPr marL="383997" indent="-383997">
              <a:spcBef>
                <a:spcPct val="0"/>
              </a:spcBef>
              <a:buAutoNum type="arabicPeriod"/>
            </a:pP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置換路徑演算法</a:t>
            </a:r>
            <a:r>
              <a:rPr lang="en-US" altLang="zh-TW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(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 </a:t>
            </a:r>
            <a:r>
              <a:rPr lang="en-US" altLang="zh-TW" sz="1300" spc="-112" dirty="0" err="1">
                <a:solidFill>
                  <a:schemeClr val="tx2"/>
                </a:solidFill>
                <a:ea typeface="標楷體" pitchFamily="65" charset="-120"/>
                <a:cs typeface="+mj-cs"/>
              </a:rPr>
              <a:t>pgRounting</a:t>
            </a:r>
            <a:r>
              <a:rPr lang="en-US" altLang="zh-TW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)</a:t>
            </a:r>
          </a:p>
          <a:p>
            <a:pPr marL="383997" indent="-383997">
              <a:spcBef>
                <a:spcPct val="0"/>
              </a:spcBef>
              <a:buAutoNum type="arabicPeriod"/>
            </a:pP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將結果回傳 </a:t>
            </a:r>
            <a:r>
              <a:rPr lang="en-US" altLang="zh-TW" sz="1300" spc="-112" dirty="0" err="1">
                <a:solidFill>
                  <a:schemeClr val="tx2"/>
                </a:solidFill>
                <a:ea typeface="標楷體" pitchFamily="65" charset="-120"/>
                <a:cs typeface="+mj-cs"/>
              </a:rPr>
              <a:t>json</a:t>
            </a:r>
            <a:r>
              <a:rPr lang="en-US" altLang="zh-TW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 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或 </a:t>
            </a:r>
            <a:r>
              <a:rPr lang="en-US" altLang="zh-TW" sz="1300" spc="-112" dirty="0" err="1">
                <a:solidFill>
                  <a:schemeClr val="tx2"/>
                </a:solidFill>
                <a:ea typeface="標楷體" pitchFamily="65" charset="-120"/>
                <a:cs typeface="+mj-cs"/>
              </a:rPr>
              <a:t>kml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檔 </a:t>
            </a:r>
            <a:r>
              <a:rPr lang="en-US" altLang="zh-TW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(</a:t>
            </a:r>
            <a:r>
              <a:rPr lang="zh-TW" altLang="en-US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存放節點</a:t>
            </a:r>
            <a:r>
              <a:rPr lang="en-US" altLang="zh-TW" sz="1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)</a:t>
            </a:r>
          </a:p>
        </p:txBody>
      </p:sp>
      <p:sp>
        <p:nvSpPr>
          <p:cNvPr id="7" name="向下箭號 6"/>
          <p:cNvSpPr/>
          <p:nvPr/>
        </p:nvSpPr>
        <p:spPr>
          <a:xfrm>
            <a:off x="4067930" y="2232476"/>
            <a:ext cx="72010" cy="1080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9" tIns="51200" rIns="102399" bIns="51200" spcCol="0" rtlCol="0" anchor="ctr"/>
          <a:lstStyle/>
          <a:p>
            <a:pPr algn="ctr"/>
            <a:endParaRPr lang="zh-TW" altLang="en-US"/>
          </a:p>
        </p:txBody>
      </p:sp>
      <p:sp>
        <p:nvSpPr>
          <p:cNvPr id="8" name="向下箭號 7"/>
          <p:cNvSpPr/>
          <p:nvPr/>
        </p:nvSpPr>
        <p:spPr>
          <a:xfrm>
            <a:off x="4067930" y="3334289"/>
            <a:ext cx="72010" cy="108015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lIns="102399" tIns="51200" rIns="102399" bIns="51200" spcCol="0" rtlCol="0" anchor="ctr"/>
          <a:lstStyle/>
          <a:p>
            <a:pPr algn="ctr"/>
            <a:endParaRPr lang="zh-TW" altLang="en-US"/>
          </a:p>
        </p:txBody>
      </p:sp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2000" b="1" dirty="0">
                <a:latin typeface="+mn-lt"/>
                <a:ea typeface="標楷體" pitchFamily="65" charset="-120"/>
              </a:rPr>
              <a:t>階段目標</a:t>
            </a:r>
            <a:endParaRPr lang="zh-TW" altLang="en-US" sz="20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166776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300" dirty="0">
                <a:latin typeface="+mn-lt"/>
                <a:ea typeface="標楷體" pitchFamily="65" charset="-120"/>
              </a:rPr>
              <a:t>Raspberry Pi3  PWM</a:t>
            </a:r>
            <a:r>
              <a:rPr lang="zh-TW" altLang="en-US" sz="2300" dirty="0">
                <a:latin typeface="+mn-lt"/>
                <a:ea typeface="標楷體" pitchFamily="65" charset="-120"/>
              </a:rPr>
              <a:t>控制</a:t>
            </a:r>
            <a:endParaRPr lang="zh-TW" altLang="en-US" sz="2300" dirty="0">
              <a:latin typeface="+mn-lt"/>
              <a:ea typeface="標楷體" pitchFamily="65" charset="-12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532" y="1419593"/>
            <a:ext cx="2567190" cy="30770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1" y="1036873"/>
            <a:ext cx="2041790" cy="36985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51248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300" dirty="0">
                <a:latin typeface="+mn-lt"/>
                <a:ea typeface="標楷體" pitchFamily="65" charset="-120"/>
              </a:rPr>
              <a:t>this</a:t>
            </a:r>
            <a:r>
              <a:rPr lang="zh-TW" altLang="en-US" sz="2300" dirty="0">
                <a:latin typeface="+mn-lt"/>
                <a:ea typeface="標楷體" pitchFamily="65" charset="-120"/>
              </a:rPr>
              <a:t>的問題</a:t>
            </a:r>
            <a:endParaRPr lang="zh-TW" altLang="en-US" sz="2300" dirty="0">
              <a:latin typeface="+mn-lt"/>
              <a:ea typeface="標楷體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356615"/>
            <a:ext cx="6935168" cy="1026114"/>
          </a:xfrm>
          <a:ln>
            <a:solidFill>
              <a:srgbClr val="FF0000"/>
            </a:solidFill>
          </a:ln>
        </p:spPr>
      </p:pic>
      <p:sp>
        <p:nvSpPr>
          <p:cNvPr id="5" name="橢圓 4"/>
          <p:cNvSpPr/>
          <p:nvPr/>
        </p:nvSpPr>
        <p:spPr>
          <a:xfrm>
            <a:off x="5652123" y="1707657"/>
            <a:ext cx="1728193" cy="324035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/>
          <p:nvPr/>
        </p:nvSpPr>
        <p:spPr>
          <a:xfrm>
            <a:off x="1691682" y="3165817"/>
            <a:ext cx="6552728" cy="811286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pPr>
              <a:spcBef>
                <a:spcPct val="0"/>
              </a:spcBef>
            </a:pPr>
            <a:r>
              <a:rPr lang="en-US" altLang="zh-TW" sz="2300" spc="-112" dirty="0" err="1">
                <a:solidFill>
                  <a:schemeClr val="tx2"/>
                </a:solidFill>
                <a:ea typeface="標楷體" pitchFamily="65" charset="-120"/>
                <a:cs typeface="+mj-cs"/>
              </a:rPr>
              <a:t>requestLocationUpdates</a:t>
            </a:r>
            <a:r>
              <a:rPr lang="en-US" altLang="zh-TW" sz="2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(</a:t>
            </a:r>
            <a:r>
              <a:rPr lang="zh-TW" altLang="en-US" sz="2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權限</a:t>
            </a:r>
            <a:r>
              <a:rPr lang="en-US" altLang="zh-TW" sz="2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,</a:t>
            </a:r>
            <a:r>
              <a:rPr lang="zh-TW" altLang="en-US" sz="2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時間</a:t>
            </a:r>
            <a:r>
              <a:rPr lang="en-US" altLang="zh-TW" sz="2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(</a:t>
            </a:r>
            <a:r>
              <a:rPr lang="zh-TW" altLang="en-US" sz="2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毫秒</a:t>
            </a:r>
            <a:r>
              <a:rPr lang="en-US" altLang="zh-TW" sz="2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),</a:t>
            </a:r>
            <a:r>
              <a:rPr lang="zh-TW" altLang="en-US" sz="2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距離</a:t>
            </a:r>
            <a:r>
              <a:rPr lang="en-US" altLang="zh-TW" sz="2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,</a:t>
            </a:r>
            <a:r>
              <a:rPr lang="zh-TW" altLang="en-US" sz="2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顯示的位置</a:t>
            </a:r>
            <a:r>
              <a:rPr lang="en-US" altLang="zh-TW" sz="2300" spc="-112" dirty="0">
                <a:solidFill>
                  <a:schemeClr val="tx2"/>
                </a:solidFill>
                <a:ea typeface="標楷體" pitchFamily="65" charset="-120"/>
                <a:cs typeface="+mj-cs"/>
              </a:rPr>
              <a:t>)</a:t>
            </a:r>
            <a:endParaRPr lang="zh-TW" altLang="en-US" sz="2300" spc="-112" dirty="0">
              <a:solidFill>
                <a:schemeClr val="tx2"/>
              </a:solidFill>
              <a:ea typeface="標楷體" pitchFamily="65" charset="-120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10731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300" dirty="0">
                <a:latin typeface="+mn-lt"/>
                <a:ea typeface="標楷體" pitchFamily="65" charset="-120"/>
              </a:rPr>
              <a:t>版本的問題</a:t>
            </a:r>
            <a:endParaRPr lang="zh-TW" altLang="en-US" sz="2300" dirty="0">
              <a:latin typeface="+mn-lt"/>
              <a:ea typeface="標楷體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0316" y="3651870"/>
            <a:ext cx="5943935" cy="756084"/>
          </a:xfrm>
        </p:spPr>
      </p:pic>
      <p:sp>
        <p:nvSpPr>
          <p:cNvPr id="5" name="文字方塊 4"/>
          <p:cNvSpPr txBox="1"/>
          <p:nvPr/>
        </p:nvSpPr>
        <p:spPr>
          <a:xfrm>
            <a:off x="1416572" y="1165578"/>
            <a:ext cx="5904656" cy="411177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 smtClean="0"/>
              <a:t>Compile ‘com.android.support:appcompat-v7:25.1.0’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1416572" y="1707655"/>
            <a:ext cx="5904656" cy="411177"/>
          </a:xfrm>
          <a:prstGeom prst="rect">
            <a:avLst/>
          </a:prstGeom>
          <a:noFill/>
        </p:spPr>
        <p:txBody>
          <a:bodyPr wrap="square" lIns="102399" tIns="51200" rIns="102399" bIns="51200" rtlCol="0">
            <a:spAutoFit/>
          </a:bodyPr>
          <a:lstStyle/>
          <a:p>
            <a:r>
              <a:rPr lang="en-US" altLang="zh-TW" dirty="0" smtClean="0"/>
              <a:t>Compile ‘com.google.android.gms:play-services:10.0.1’</a:t>
            </a:r>
            <a:endParaRPr lang="zh-TW" altLang="en-US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7" y="2193055"/>
            <a:ext cx="3845561" cy="546598"/>
          </a:xfrm>
          <a:prstGeom prst="rect">
            <a:avLst/>
          </a:prstGeom>
        </p:spPr>
      </p:pic>
      <p:sp>
        <p:nvSpPr>
          <p:cNvPr id="8" name="橢圓 7"/>
          <p:cNvSpPr/>
          <p:nvPr/>
        </p:nvSpPr>
        <p:spPr>
          <a:xfrm>
            <a:off x="1619674" y="2355727"/>
            <a:ext cx="3528393" cy="48605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5239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3200" b="1" dirty="0">
                <a:latin typeface="+mn-lt"/>
                <a:ea typeface="標楷體" pitchFamily="65" charset="-120"/>
              </a:rPr>
              <a:t>手機</a:t>
            </a:r>
            <a:r>
              <a:rPr lang="en-US" altLang="zh-TW" sz="3200" b="1" dirty="0">
                <a:latin typeface="+mn-lt"/>
                <a:ea typeface="標楷體" pitchFamily="65" charset="-120"/>
              </a:rPr>
              <a:t>GPS</a:t>
            </a:r>
            <a:r>
              <a:rPr lang="zh-TW" altLang="en-US" sz="3200" b="1" dirty="0">
                <a:latin typeface="+mn-lt"/>
                <a:ea typeface="標楷體" pitchFamily="65" charset="-120"/>
              </a:rPr>
              <a:t> </a:t>
            </a:r>
            <a:r>
              <a:rPr lang="en-US" altLang="zh-TW" sz="3200" b="1" dirty="0">
                <a:latin typeface="+mn-lt"/>
                <a:ea typeface="標楷體" pitchFamily="65" charset="-120"/>
              </a:rPr>
              <a:t>APP</a:t>
            </a:r>
            <a:r>
              <a:rPr lang="zh-TW" altLang="en-US" sz="3200" b="1" dirty="0">
                <a:latin typeface="+mn-lt"/>
                <a:ea typeface="標楷體" pitchFamily="65" charset="-120"/>
              </a:rPr>
              <a:t>測試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7991" indent="0">
              <a:buNone/>
            </a:pPr>
            <a:endParaRPr lang="zh-TW" altLang="en-US" i="1" dirty="0"/>
          </a:p>
        </p:txBody>
      </p:sp>
      <p:pic>
        <p:nvPicPr>
          <p:cNvPr id="1026" name="Picture 2" descr="D:\ker\專題\討論紀錄\圖片\17321336_1317842261643332_1437571125_n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11" y="1761640"/>
            <a:ext cx="3794156" cy="2178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D:\ker\專題\討論紀錄\圖片\GPS測試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81" y="1599619"/>
            <a:ext cx="2923051" cy="264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9221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z="2300" dirty="0">
                <a:latin typeface="+mn-lt"/>
                <a:ea typeface="標楷體" pitchFamily="65" charset="-120"/>
              </a:rPr>
              <a:t>手機的問題</a:t>
            </a:r>
            <a:endParaRPr lang="zh-TW" altLang="en-US" sz="2300" dirty="0">
              <a:latin typeface="+mn-lt"/>
              <a:ea typeface="標楷體" pitchFamily="65" charset="-120"/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897" y="1110013"/>
            <a:ext cx="2656971" cy="3541244"/>
          </a:xfrm>
          <a:prstGeom prst="rect">
            <a:avLst/>
          </a:prstGeom>
        </p:spPr>
      </p:pic>
      <p:pic>
        <p:nvPicPr>
          <p:cNvPr id="10" name="內容版面配置區 9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11" y="1256787"/>
            <a:ext cx="2546850" cy="3394472"/>
          </a:xfrm>
        </p:spPr>
      </p:pic>
      <p:sp>
        <p:nvSpPr>
          <p:cNvPr id="12" name="橢圓 11"/>
          <p:cNvSpPr/>
          <p:nvPr/>
        </p:nvSpPr>
        <p:spPr>
          <a:xfrm>
            <a:off x="755578" y="3219822"/>
            <a:ext cx="2232249" cy="4320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/>
          <a:lstStyle/>
          <a:p>
            <a:pPr algn="ctr"/>
            <a:endParaRPr lang="zh-TW" altLang="en-US"/>
          </a:p>
        </p:txBody>
      </p:sp>
      <p:sp>
        <p:nvSpPr>
          <p:cNvPr id="13" name="橢圓 12"/>
          <p:cNvSpPr/>
          <p:nvPr/>
        </p:nvSpPr>
        <p:spPr>
          <a:xfrm>
            <a:off x="6300195" y="1329612"/>
            <a:ext cx="648073" cy="4320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5338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7" y="1491630"/>
            <a:ext cx="2339509" cy="3118127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6878" y="1389181"/>
            <a:ext cx="2375291" cy="3165817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1871702" y="2139702"/>
            <a:ext cx="2232249" cy="4320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/>
          <a:lstStyle/>
          <a:p>
            <a:pPr algn="ctr"/>
            <a:endParaRPr lang="zh-TW" altLang="en-US"/>
          </a:p>
        </p:txBody>
      </p:sp>
      <p:sp>
        <p:nvSpPr>
          <p:cNvPr id="7" name="橢圓 6"/>
          <p:cNvSpPr/>
          <p:nvPr/>
        </p:nvSpPr>
        <p:spPr>
          <a:xfrm>
            <a:off x="5508106" y="2972088"/>
            <a:ext cx="2232249" cy="43204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2399" tIns="51200" rIns="102399" bIns="51200"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407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39553" y="195486"/>
            <a:ext cx="8229600" cy="857250"/>
          </a:xfrm>
        </p:spPr>
        <p:txBody>
          <a:bodyPr>
            <a:normAutofit/>
          </a:bodyPr>
          <a:lstStyle/>
          <a:p>
            <a:r>
              <a:rPr lang="en-US" altLang="zh-TW" sz="2300" dirty="0">
                <a:latin typeface="+mn-lt"/>
                <a:ea typeface="標楷體" pitchFamily="65" charset="-120"/>
              </a:rPr>
              <a:t>Demo</a:t>
            </a:r>
            <a:r>
              <a:rPr lang="zh-TW" altLang="en-US" sz="2300" dirty="0">
                <a:latin typeface="+mn-lt"/>
                <a:ea typeface="標楷體" pitchFamily="65" charset="-120"/>
              </a:rPr>
              <a:t>結果</a:t>
            </a:r>
            <a:endParaRPr lang="zh-TW" altLang="en-US" sz="2300" dirty="0">
              <a:latin typeface="+mn-lt"/>
              <a:ea typeface="標楷體" pitchFamily="65" charset="-120"/>
            </a:endParaRPr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5" y="1059583"/>
            <a:ext cx="3001616" cy="4000592"/>
          </a:xfrm>
        </p:spPr>
      </p:pic>
    </p:spTree>
    <p:extLst>
      <p:ext uri="{BB962C8B-B14F-4D97-AF65-F5344CB8AC3E}">
        <p14:creationId xmlns:p14="http://schemas.microsoft.com/office/powerpoint/2010/main" val="7541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3200" b="1" dirty="0">
                <a:latin typeface="+mn-lt"/>
                <a:ea typeface="標楷體" pitchFamily="65" charset="-120"/>
              </a:rPr>
              <a:t>Q&amp;A</a:t>
            </a:r>
            <a:endParaRPr lang="zh-TW" altLang="en-US" sz="3200" b="1" dirty="0">
              <a:latin typeface="+mn-lt"/>
              <a:ea typeface="標楷體" pitchFamily="65" charset="-120"/>
            </a:endParaRPr>
          </a:p>
        </p:txBody>
      </p:sp>
      <p:sp>
        <p:nvSpPr>
          <p:cNvPr id="6" name="標題 1"/>
          <p:cNvSpPr txBox="1">
            <a:spLocks/>
          </p:cNvSpPr>
          <p:nvPr/>
        </p:nvSpPr>
        <p:spPr>
          <a:xfrm>
            <a:off x="3419841" y="1707635"/>
            <a:ext cx="7543800" cy="1945481"/>
          </a:xfrm>
          <a:prstGeom prst="rect">
            <a:avLst/>
          </a:prstGeom>
        </p:spPr>
        <p:txBody>
          <a:bodyPr vert="horz" lIns="102394" tIns="51196" rIns="102394" bIns="51196" rtlCol="0" anchor="ctr">
            <a:noAutofit/>
          </a:bodyPr>
          <a:lstStyle>
            <a:lvl1pPr algn="l" defTabSz="914344" rtl="0" eaLnBrk="1" latinLnBrk="0" hangingPunct="1">
              <a:spcBef>
                <a:spcPct val="0"/>
              </a:spcBef>
              <a:buNone/>
              <a:defRPr sz="4600" kern="1200" cap="none" spc="-100" baseline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3600" b="1" dirty="0">
                <a:latin typeface="+mn-lt"/>
                <a:ea typeface="標楷體" pitchFamily="65" charset="-120"/>
              </a:rPr>
              <a:t>End</a:t>
            </a:r>
            <a:endParaRPr lang="zh-TW" altLang="zh-TW" sz="3600" b="1" dirty="0">
              <a:latin typeface="+mn-lt"/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57365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zh-TW" altLang="en-US" sz="3200" b="1" dirty="0">
                <a:latin typeface="+mn-lt"/>
                <a:ea typeface="標楷體" pitchFamily="65" charset="-120"/>
              </a:rPr>
              <a:t>進度規劃表</a:t>
            </a: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309994"/>
              </p:ext>
            </p:extLst>
          </p:nvPr>
        </p:nvGraphicFramePr>
        <p:xfrm>
          <a:off x="390960" y="1246592"/>
          <a:ext cx="7889448" cy="3169581"/>
        </p:xfrm>
        <a:graphic>
          <a:graphicData uri="http://schemas.openxmlformats.org/drawingml/2006/table">
            <a:tbl>
              <a:tblPr firstRow="1" firstCol="1" bandRow="1">
                <a:tableStyleId>{616DA210-FB5B-4158-B5E0-FEB733F419BA}</a:tableStyleId>
              </a:tblPr>
              <a:tblGrid>
                <a:gridCol w="315790"/>
                <a:gridCol w="1165326"/>
                <a:gridCol w="360050"/>
                <a:gridCol w="504069"/>
                <a:gridCol w="504069"/>
                <a:gridCol w="504000"/>
                <a:gridCol w="504000"/>
                <a:gridCol w="504000"/>
                <a:gridCol w="504000"/>
                <a:gridCol w="504000"/>
                <a:gridCol w="504069"/>
                <a:gridCol w="504069"/>
                <a:gridCol w="504000"/>
                <a:gridCol w="504000"/>
                <a:gridCol w="504000"/>
              </a:tblGrid>
              <a:tr h="185931">
                <a:tc rowSpan="2"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識別碼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工作項目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開始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>
                          <a:effectLst/>
                        </a:rPr>
                        <a:t>完成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2017</a:t>
                      </a:r>
                      <a:r>
                        <a:rPr lang="zh-TW" sz="800" kern="100">
                          <a:effectLst/>
                        </a:rPr>
                        <a:t>年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4114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 smtClean="0">
                          <a:effectLst/>
                        </a:rPr>
                        <a:t>二月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 smtClean="0">
                          <a:effectLst/>
                        </a:rPr>
                        <a:t>三月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 smtClean="0">
                          <a:effectLst/>
                        </a:rPr>
                        <a:t>四月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五月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六月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七月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八月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九月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十月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十一月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kern="100" dirty="0">
                          <a:effectLst/>
                        </a:rPr>
                        <a:t>十二月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</a:tr>
              <a:tr h="685800"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1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b="1" kern="100" dirty="0">
                          <a:effectLst/>
                        </a:rPr>
                        <a:t>研讀論文與所需語言</a:t>
                      </a:r>
                      <a:endParaRPr lang="zh-TW" sz="800" b="1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02/01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03/31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endParaRPr lang="en-US" sz="8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2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b="1" kern="100" dirty="0">
                          <a:effectLst/>
                        </a:rPr>
                        <a:t>專題細項討論及分工</a:t>
                      </a:r>
                      <a:endParaRPr lang="zh-TW" sz="800" b="1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02/01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03/15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 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3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b="1" kern="100" dirty="0">
                          <a:effectLst/>
                        </a:rPr>
                        <a:t>後端技術學習及研發</a:t>
                      </a:r>
                      <a:endParaRPr lang="zh-TW" sz="800" b="1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03/15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06/30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endParaRPr lang="en-US" sz="8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00075"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4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b="1" kern="100" dirty="0">
                          <a:effectLst/>
                        </a:rPr>
                        <a:t>後續研發及</a:t>
                      </a:r>
                      <a:r>
                        <a:rPr lang="en-US" sz="800" b="1" kern="100" dirty="0">
                          <a:effectLst/>
                        </a:rPr>
                        <a:t>UI</a:t>
                      </a:r>
                      <a:r>
                        <a:rPr lang="zh-TW" sz="800" b="1" kern="100" dirty="0">
                          <a:effectLst/>
                        </a:rPr>
                        <a:t>設計</a:t>
                      </a:r>
                      <a:endParaRPr lang="zh-TW" sz="800" b="1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06/30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08/31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endParaRPr lang="en-US" sz="800" kern="1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85800"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5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b="1" kern="100" dirty="0">
                          <a:effectLst/>
                        </a:rPr>
                        <a:t>除錯測試及修改</a:t>
                      </a:r>
                      <a:endParaRPr lang="zh-TW" sz="800" b="1" dirty="0">
                        <a:effectLst/>
                      </a:endParaRPr>
                    </a:p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effectLst/>
                        </a:rPr>
                        <a:t> </a:t>
                      </a:r>
                      <a:endParaRPr lang="zh-TW" sz="800" b="1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08/31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11/31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endParaRPr lang="en-US" sz="8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822960"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6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b="1" kern="100" dirty="0">
                          <a:effectLst/>
                        </a:rPr>
                        <a:t>與指導老討論是否可以更好</a:t>
                      </a:r>
                      <a:endParaRPr lang="zh-TW" sz="800" b="1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10/1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 dirty="0" smtClean="0">
                          <a:effectLst/>
                        </a:rPr>
                        <a:t>12/31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endParaRPr lang="en-US" sz="8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  <a:tr h="600075"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7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zh-TW" sz="800" b="1" kern="100" dirty="0">
                          <a:effectLst/>
                        </a:rPr>
                        <a:t>撰寫結案報告</a:t>
                      </a:r>
                      <a:endParaRPr lang="zh-TW" sz="800" b="1" dirty="0">
                        <a:effectLst/>
                      </a:endParaRPr>
                    </a:p>
                    <a:p>
                      <a:pPr algn="ctr" fontAlgn="auto">
                        <a:spcAft>
                          <a:spcPts val="0"/>
                        </a:spcAft>
                      </a:pPr>
                      <a:r>
                        <a:rPr lang="en-US" sz="800" b="1" kern="100" dirty="0">
                          <a:effectLst/>
                        </a:rPr>
                        <a:t> </a:t>
                      </a:r>
                      <a:endParaRPr lang="zh-TW" sz="800" b="1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>
                          <a:effectLst/>
                        </a:rPr>
                        <a:t>12/01</a:t>
                      </a:r>
                      <a:endParaRPr lang="zh-TW" sz="80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r>
                        <a:rPr lang="en-US" sz="800" kern="100" dirty="0">
                          <a:effectLst/>
                        </a:rPr>
                        <a:t>12/31</a:t>
                      </a:r>
                      <a:endParaRPr lang="zh-TW" sz="8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gridSpan="11">
                  <a:txBody>
                    <a:bodyPr/>
                    <a:lstStyle/>
                    <a:p>
                      <a:pPr fontAlgn="auto">
                        <a:spcAft>
                          <a:spcPts val="0"/>
                        </a:spcAft>
                      </a:pPr>
                      <a:endParaRPr lang="en-US" sz="800" kern="100" dirty="0">
                        <a:effectLst/>
                        <a:latin typeface="標楷體" pitchFamily="65" charset="-120"/>
                        <a:ea typeface="標楷體" pitchFamily="65" charset="-120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7" name="矩形 36"/>
          <p:cNvSpPr/>
          <p:nvPr/>
        </p:nvSpPr>
        <p:spPr>
          <a:xfrm>
            <a:off x="6834097" y="3758144"/>
            <a:ext cx="1446306" cy="172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02394" tIns="51196" rIns="102394" bIns="51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39" name="矩形 38"/>
          <p:cNvSpPr/>
          <p:nvPr/>
        </p:nvSpPr>
        <p:spPr>
          <a:xfrm>
            <a:off x="5225062" y="2984239"/>
            <a:ext cx="1003170" cy="172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02394" tIns="51196" rIns="102394" bIns="51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41" name="矩形 40"/>
          <p:cNvSpPr/>
          <p:nvPr/>
        </p:nvSpPr>
        <p:spPr>
          <a:xfrm>
            <a:off x="6239691" y="3349529"/>
            <a:ext cx="1553524" cy="172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02394" tIns="51196" rIns="102394" bIns="51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49" name="矩形 48"/>
          <p:cNvSpPr/>
          <p:nvPr/>
        </p:nvSpPr>
        <p:spPr>
          <a:xfrm>
            <a:off x="2737668" y="2637316"/>
            <a:ext cx="2482425" cy="172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02394" tIns="51196" rIns="102394" bIns="51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0" name="矩形 49"/>
          <p:cNvSpPr/>
          <p:nvPr/>
        </p:nvSpPr>
        <p:spPr>
          <a:xfrm>
            <a:off x="2737676" y="1890740"/>
            <a:ext cx="996133" cy="17264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02394" tIns="51196" rIns="102394" bIns="51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51" name="矩形 50"/>
          <p:cNvSpPr/>
          <p:nvPr/>
        </p:nvSpPr>
        <p:spPr>
          <a:xfrm>
            <a:off x="2737668" y="2207015"/>
            <a:ext cx="754185" cy="172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02394" tIns="51196" rIns="102394" bIns="51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  <p:sp>
        <p:nvSpPr>
          <p:cNvPr id="61" name="矩形 60"/>
          <p:cNvSpPr/>
          <p:nvPr/>
        </p:nvSpPr>
        <p:spPr>
          <a:xfrm>
            <a:off x="7884462" y="4137971"/>
            <a:ext cx="401515" cy="17264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ot="0" spcFirstLastPara="0" vert="horz" wrap="square" lIns="102394" tIns="51196" rIns="102394" bIns="5119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807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900" b="1" dirty="0">
                <a:latin typeface="+mn-lt"/>
              </a:rPr>
              <a:t/>
            </a:r>
            <a:br>
              <a:rPr lang="en-US" altLang="zh-TW" sz="2900" b="1" dirty="0">
                <a:latin typeface="+mn-lt"/>
              </a:rPr>
            </a:br>
            <a:r>
              <a:rPr lang="en-US" altLang="zh-TW" sz="2900" b="1" dirty="0">
                <a:latin typeface="+mn-lt"/>
              </a:rPr>
              <a:t>Hybrid </a:t>
            </a:r>
            <a:r>
              <a:rPr lang="en-US" altLang="zh-TW" sz="2900" b="1" dirty="0">
                <a:latin typeface="+mn-lt"/>
              </a:rPr>
              <a:t>APP</a:t>
            </a:r>
            <a:r>
              <a:rPr lang="zh-TW" altLang="en-US" sz="2900" b="1" dirty="0">
                <a:latin typeface="+mn-lt"/>
              </a:rPr>
              <a:t/>
            </a:r>
            <a:br>
              <a:rPr lang="zh-TW" altLang="en-US" sz="2900" b="1" dirty="0">
                <a:latin typeface="+mn-lt"/>
              </a:rPr>
            </a:br>
            <a:endParaRPr lang="zh-TW" altLang="en-US" sz="2900" b="1" dirty="0">
              <a:latin typeface="+mn-lt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altLang="zh-TW" sz="2300" dirty="0">
                <a:ea typeface="標楷體" pitchFamily="65" charset="-120"/>
              </a:rPr>
              <a:t>Native APP</a:t>
            </a:r>
          </a:p>
          <a:p>
            <a:pPr>
              <a:buFont typeface="Wingdings" pitchFamily="2" charset="2"/>
              <a:buChar char="Ø"/>
            </a:pPr>
            <a:r>
              <a:rPr lang="zh-TW" altLang="en-US" sz="1800" dirty="0">
                <a:ea typeface="標楷體" pitchFamily="65" charset="-120"/>
              </a:rPr>
              <a:t>用戶體驗較佳、執行速度快、效能佳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1800" dirty="0">
                <a:ea typeface="標楷體" pitchFamily="65" charset="-120"/>
              </a:rPr>
              <a:t>硬體裝置的支援</a:t>
            </a:r>
            <a:r>
              <a:rPr lang="zh-TW" altLang="en-US" sz="1800" dirty="0">
                <a:ea typeface="標楷體" pitchFamily="65" charset="-120"/>
              </a:rPr>
              <a:t>度高，如</a:t>
            </a:r>
            <a:r>
              <a:rPr lang="zh-TW" altLang="en-US" sz="1800" dirty="0">
                <a:ea typeface="標楷體" pitchFamily="65" charset="-120"/>
              </a:rPr>
              <a:t>相機、</a:t>
            </a:r>
            <a:r>
              <a:rPr lang="en-US" altLang="zh-TW" sz="1800" dirty="0">
                <a:ea typeface="標楷體" pitchFamily="65" charset="-120"/>
              </a:rPr>
              <a:t>GPS</a:t>
            </a:r>
            <a:r>
              <a:rPr lang="zh-TW" altLang="en-US" sz="1800" dirty="0">
                <a:ea typeface="標楷體" pitchFamily="65" charset="-120"/>
              </a:rPr>
              <a:t>、陀螺儀</a:t>
            </a:r>
            <a:r>
              <a:rPr lang="zh-TW" altLang="en-US" sz="1800" dirty="0">
                <a:ea typeface="標楷體" pitchFamily="65" charset="-120"/>
              </a:rPr>
              <a:t>等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1800" dirty="0">
                <a:ea typeface="標楷體" pitchFamily="65" charset="-120"/>
              </a:rPr>
              <a:t>跨平台開發較麻煩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Wingdings" pitchFamily="2" charset="2"/>
              <a:buChar char="Ø"/>
            </a:pPr>
            <a:endParaRPr lang="en-US" altLang="zh-TW" dirty="0">
              <a:ea typeface="標楷體" pitchFamily="65" charset="-120"/>
            </a:endParaRPr>
          </a:p>
          <a:p>
            <a:r>
              <a:rPr lang="en-US" altLang="zh-TW" sz="2300" dirty="0">
                <a:ea typeface="標楷體" pitchFamily="65" charset="-120"/>
              </a:rPr>
              <a:t>Web APP</a:t>
            </a:r>
          </a:p>
          <a:p>
            <a:pPr>
              <a:buFont typeface="Wingdings" pitchFamily="2" charset="2"/>
              <a:buChar char="Ø"/>
            </a:pPr>
            <a:r>
              <a:rPr lang="zh-TW" altLang="en-US" sz="1800" dirty="0">
                <a:ea typeface="標楷體" pitchFamily="65" charset="-120"/>
              </a:rPr>
              <a:t>執行速度較原生</a:t>
            </a:r>
            <a:r>
              <a:rPr lang="en-US" altLang="zh-TW" sz="1800" dirty="0">
                <a:ea typeface="標楷體" pitchFamily="65" charset="-120"/>
              </a:rPr>
              <a:t>APP</a:t>
            </a:r>
            <a:r>
              <a:rPr lang="zh-TW" altLang="en-US" sz="1800" dirty="0">
                <a:ea typeface="標楷體" pitchFamily="65" charset="-120"/>
              </a:rPr>
              <a:t>慢，不適合需要快速且複雜的程式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1800" dirty="0">
                <a:ea typeface="標楷體" pitchFamily="65" charset="-120"/>
              </a:rPr>
              <a:t>硬體裝置的支援度不好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1800" dirty="0">
                <a:ea typeface="標楷體" pitchFamily="65" charset="-120"/>
              </a:rPr>
              <a:t>可跨多</a:t>
            </a:r>
            <a:r>
              <a:rPr lang="zh-TW" altLang="en-US" sz="1800" dirty="0">
                <a:ea typeface="標楷體" pitchFamily="65" charset="-120"/>
              </a:rPr>
              <a:t>平台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Wingdings" pitchFamily="2" charset="2"/>
              <a:buChar char="Ø"/>
            </a:pPr>
            <a:endParaRPr lang="en-US" altLang="zh-TW" sz="2300" dirty="0">
              <a:ea typeface="標楷體" pitchFamily="65" charset="-120"/>
            </a:endParaRPr>
          </a:p>
          <a:p>
            <a:r>
              <a:rPr lang="en-US" altLang="zh-TW" sz="2300" dirty="0">
                <a:ea typeface="標楷體" pitchFamily="65" charset="-120"/>
              </a:rPr>
              <a:t>Hybrid </a:t>
            </a:r>
            <a:r>
              <a:rPr lang="en-US" altLang="zh-TW" sz="2300" dirty="0">
                <a:ea typeface="標楷體" pitchFamily="65" charset="-120"/>
              </a:rPr>
              <a:t>APP</a:t>
            </a:r>
          </a:p>
          <a:p>
            <a:pPr>
              <a:buFont typeface="Wingdings" pitchFamily="2" charset="2"/>
              <a:buChar char="Ø"/>
            </a:pPr>
            <a:r>
              <a:rPr lang="zh-TW" altLang="en-US" sz="1800" dirty="0">
                <a:ea typeface="標楷體" pitchFamily="65" charset="-120"/>
              </a:rPr>
              <a:t>前端可使用</a:t>
            </a:r>
            <a:r>
              <a:rPr lang="en-US" altLang="zh-TW" sz="1800" dirty="0">
                <a:ea typeface="標楷體" pitchFamily="65" charset="-120"/>
              </a:rPr>
              <a:t>Web</a:t>
            </a:r>
            <a:r>
              <a:rPr lang="zh-TW" altLang="en-US" sz="1800" dirty="0">
                <a:ea typeface="標楷體" pitchFamily="65" charset="-120"/>
              </a:rPr>
              <a:t>技術來做，可跨平台呈現，讓使用者不必在網頁及導覽自走車上重新適應操作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1800" dirty="0">
                <a:ea typeface="標楷體" pitchFamily="65" charset="-120"/>
              </a:rPr>
              <a:t>硬體部分仍然可</a:t>
            </a:r>
            <a:r>
              <a:rPr lang="zh-TW" altLang="en-US" sz="1800" dirty="0">
                <a:ea typeface="標楷體" pitchFamily="65" charset="-120"/>
              </a:rPr>
              <a:t>透過原生</a:t>
            </a:r>
            <a:r>
              <a:rPr lang="en-US" altLang="zh-TW" sz="1800" dirty="0">
                <a:ea typeface="標楷體" pitchFamily="65" charset="-120"/>
              </a:rPr>
              <a:t>APP</a:t>
            </a:r>
            <a:r>
              <a:rPr lang="zh-TW" altLang="en-US" sz="1800" dirty="0">
                <a:ea typeface="標楷體" pitchFamily="65" charset="-120"/>
              </a:rPr>
              <a:t>開發</a:t>
            </a:r>
            <a:endParaRPr lang="en-US" altLang="zh-TW" sz="1800" dirty="0">
              <a:ea typeface="標楷體" pitchFamily="65" charset="-120"/>
            </a:endParaRPr>
          </a:p>
          <a:p>
            <a:pPr>
              <a:buFont typeface="Wingdings" pitchFamily="2" charset="2"/>
              <a:buChar char="Ø"/>
            </a:pPr>
            <a:r>
              <a:rPr lang="zh-TW" altLang="en-US" sz="1800" dirty="0">
                <a:ea typeface="標楷體" pitchFamily="65" charset="-120"/>
              </a:rPr>
              <a:t>效能</a:t>
            </a:r>
            <a:r>
              <a:rPr lang="zh-TW" altLang="en-US" sz="1800" dirty="0">
                <a:ea typeface="標楷體" pitchFamily="65" charset="-120"/>
              </a:rPr>
              <a:t>及速度不如原生</a:t>
            </a:r>
            <a:r>
              <a:rPr lang="en-US" altLang="zh-TW" sz="1800" dirty="0">
                <a:ea typeface="標楷體" pitchFamily="65" charset="-120"/>
              </a:rPr>
              <a:t>APP</a:t>
            </a:r>
          </a:p>
          <a:p>
            <a:pPr>
              <a:buFont typeface="Wingdings" pitchFamily="2" charset="2"/>
              <a:buChar char="Ø"/>
            </a:pPr>
            <a:endParaRPr lang="en-US" altLang="zh-TW" sz="2300" dirty="0">
              <a:ea typeface="標楷體" pitchFamily="65" charset="-120"/>
            </a:endParaRPr>
          </a:p>
          <a:p>
            <a:pPr>
              <a:buFont typeface="Wingdings" pitchFamily="2" charset="2"/>
              <a:buChar char="Ø"/>
            </a:pPr>
            <a:endParaRPr lang="en-US" altLang="zh-TW" sz="1800" dirty="0">
              <a:ea typeface="標楷體" pitchFamily="65" charset="-120"/>
            </a:endParaRPr>
          </a:p>
          <a:p>
            <a:pPr>
              <a:buFont typeface="Wingdings" pitchFamily="2" charset="2"/>
              <a:buChar char="Ø"/>
            </a:pPr>
            <a:endParaRPr lang="en-US" altLang="zh-TW" sz="1800" dirty="0">
              <a:ea typeface="標楷體" pitchFamily="65" charset="-120"/>
            </a:endParaRPr>
          </a:p>
          <a:p>
            <a:pPr marL="127991" indent="0">
              <a:buNone/>
            </a:pPr>
            <a:endParaRPr lang="en-US" altLang="zh-TW" sz="1800" dirty="0">
              <a:ea typeface="標楷體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63271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162" y="2949806"/>
            <a:ext cx="6336880" cy="15400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639" y="1177533"/>
            <a:ext cx="3085022" cy="1495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標題 1"/>
          <p:cNvSpPr>
            <a:spLocks noGrp="1"/>
          </p:cNvSpPr>
          <p:nvPr>
            <p:ph type="title"/>
          </p:nvPr>
        </p:nvSpPr>
        <p:spPr>
          <a:xfrm>
            <a:off x="457200" y="205980"/>
            <a:ext cx="7620000" cy="857250"/>
          </a:xfrm>
        </p:spPr>
        <p:txBody>
          <a:bodyPr/>
          <a:lstStyle/>
          <a:p>
            <a:r>
              <a:rPr lang="en-US" altLang="zh-TW" sz="2900" b="1" dirty="0">
                <a:latin typeface="+mn-lt"/>
              </a:rPr>
              <a:t/>
            </a:r>
            <a:br>
              <a:rPr lang="en-US" altLang="zh-TW" sz="2900" b="1" dirty="0">
                <a:latin typeface="+mn-lt"/>
              </a:rPr>
            </a:br>
            <a:r>
              <a:rPr lang="en-US" altLang="zh-TW" sz="2900" b="1" dirty="0">
                <a:latin typeface="+mn-lt"/>
              </a:rPr>
              <a:t>Hybrid </a:t>
            </a:r>
            <a:r>
              <a:rPr lang="en-US" altLang="zh-TW" sz="2900" b="1" dirty="0">
                <a:latin typeface="+mn-lt"/>
              </a:rPr>
              <a:t>APP</a:t>
            </a:r>
            <a:r>
              <a:rPr lang="zh-TW" altLang="en-US" sz="2900" b="1" dirty="0">
                <a:latin typeface="+mn-lt"/>
              </a:rPr>
              <a:t/>
            </a:r>
            <a:br>
              <a:rPr lang="zh-TW" altLang="en-US" sz="2900" b="1" dirty="0">
                <a:latin typeface="+mn-lt"/>
              </a:rPr>
            </a:br>
            <a:endParaRPr lang="zh-TW" altLang="en-US" sz="2900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7190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相鄰">
  <a:themeElements>
    <a:clrScheme name="相鄰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Office">
      <a:majorFont>
        <a:latin typeface="Cambria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相鄰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Elemental</Template>
  <TotalTime>8040</TotalTime>
  <Words>1546</Words>
  <Application>Microsoft Office PowerPoint</Application>
  <PresentationFormat>如螢幕大小 (16:9)</PresentationFormat>
  <Paragraphs>354</Paragraphs>
  <Slides>63</Slides>
  <Notes>5</Notes>
  <HiddenSlides>0</HiddenSlides>
  <MMClips>1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63</vt:i4>
      </vt:variant>
    </vt:vector>
  </HeadingPairs>
  <TitlesOfParts>
    <vt:vector size="64" baseType="lpstr">
      <vt:lpstr>相鄰</vt:lpstr>
      <vt:lpstr> 具影像串流之智慧型導覽機器人</vt:lpstr>
      <vt:lpstr>Outline</vt:lpstr>
      <vt:lpstr>系統環境</vt:lpstr>
      <vt:lpstr> 系統架構 </vt:lpstr>
      <vt:lpstr> 研究步驟 </vt:lpstr>
      <vt:lpstr>手機GPS APP測試</vt:lpstr>
      <vt:lpstr>進度規劃表</vt:lpstr>
      <vt:lpstr> Hybrid APP </vt:lpstr>
      <vt:lpstr> Hybrid APP </vt:lpstr>
      <vt:lpstr>語音辨識</vt:lpstr>
      <vt:lpstr>Google語音辨識</vt:lpstr>
      <vt:lpstr> 具影像串流之智慧型導覽機器人</vt:lpstr>
      <vt:lpstr>資料庫</vt:lpstr>
      <vt:lpstr>資料庫  MySQL v.s. SQLite </vt:lpstr>
      <vt:lpstr>Google Map API</vt:lpstr>
      <vt:lpstr>Google Map API</vt:lpstr>
      <vt:lpstr>Google Map API</vt:lpstr>
      <vt:lpstr>UI介面設計初版</vt:lpstr>
      <vt:lpstr>UI介面設計初版</vt:lpstr>
      <vt:lpstr>UI介面設計初版</vt:lpstr>
      <vt:lpstr>開發方式探討</vt:lpstr>
      <vt:lpstr>Hybrid APP</vt:lpstr>
      <vt:lpstr>Hybrid APP</vt:lpstr>
      <vt:lpstr>Hybrid APP</vt:lpstr>
      <vt:lpstr>效能比較</vt:lpstr>
      <vt:lpstr>React Native </vt:lpstr>
      <vt:lpstr>React Native </vt:lpstr>
      <vt:lpstr>與本系統分析比較</vt:lpstr>
      <vt:lpstr>Q&amp;A</vt:lpstr>
      <vt:lpstr> 具影像串流之智慧型導覽機器人</vt:lpstr>
      <vt:lpstr>資料庫建置</vt:lpstr>
      <vt:lpstr>資料庫建置</vt:lpstr>
      <vt:lpstr>資料庫建置</vt:lpstr>
      <vt:lpstr>資料庫建置</vt:lpstr>
      <vt:lpstr>資料庫建置</vt:lpstr>
      <vt:lpstr>Raspberry Pi2</vt:lpstr>
      <vt:lpstr>Raspberry Pi2</vt:lpstr>
      <vt:lpstr>Raspberry Pi2</vt:lpstr>
      <vt:lpstr>Raspberry Pi2</vt:lpstr>
      <vt:lpstr>Raspberry Pi2</vt:lpstr>
      <vt:lpstr>GoogleMap</vt:lpstr>
      <vt:lpstr> 具影像串流之智慧型導覽機器人</vt:lpstr>
      <vt:lpstr>建立圖資軟體 - ArcGIS</vt:lpstr>
      <vt:lpstr>ArcGIS API for Android</vt:lpstr>
      <vt:lpstr>ArcGIS使用限制</vt:lpstr>
      <vt:lpstr>ArcGIS使用限制</vt:lpstr>
      <vt:lpstr>演算法套件</vt:lpstr>
      <vt:lpstr>空間資料庫 PostgreSQL、演算法套件</vt:lpstr>
      <vt:lpstr>pgRouting</vt:lpstr>
      <vt:lpstr>pgRouting</vt:lpstr>
      <vt:lpstr>空間資料庫 PostgreSQL</vt:lpstr>
      <vt:lpstr>PowerPoint 簡報</vt:lpstr>
      <vt:lpstr>PowerPoint 簡報</vt:lpstr>
      <vt:lpstr>PowerPoint 簡報</vt:lpstr>
      <vt:lpstr>PowerPoint 簡報</vt:lpstr>
      <vt:lpstr>階段目標</vt:lpstr>
      <vt:lpstr>Raspberry Pi3  PWM控制</vt:lpstr>
      <vt:lpstr>this的問題</vt:lpstr>
      <vt:lpstr>版本的問題</vt:lpstr>
      <vt:lpstr>手機的問題</vt:lpstr>
      <vt:lpstr>PowerPoint 簡報</vt:lpstr>
      <vt:lpstr>Demo結果</vt:lpstr>
      <vt:lpstr>Q&amp;A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具影像串流之智慧型導覽機器人</dc:title>
  <dc:creator>user</dc:creator>
  <cp:lastModifiedBy>user</cp:lastModifiedBy>
  <cp:revision>113</cp:revision>
  <dcterms:created xsi:type="dcterms:W3CDTF">2017-03-13T10:23:36Z</dcterms:created>
  <dcterms:modified xsi:type="dcterms:W3CDTF">2017-05-08T13:26:30Z</dcterms:modified>
</cp:coreProperties>
</file>